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20"/>
  </p:notesMasterIdLst>
  <p:handoutMasterIdLst>
    <p:handoutMasterId r:id="rId21"/>
  </p:handoutMasterIdLst>
  <p:sldIdLst>
    <p:sldId id="899" r:id="rId2"/>
    <p:sldId id="889" r:id="rId3"/>
    <p:sldId id="989" r:id="rId4"/>
    <p:sldId id="987" r:id="rId5"/>
    <p:sldId id="990" r:id="rId6"/>
    <p:sldId id="991" r:id="rId7"/>
    <p:sldId id="988" r:id="rId8"/>
    <p:sldId id="992" r:id="rId9"/>
    <p:sldId id="993" r:id="rId10"/>
    <p:sldId id="994" r:id="rId11"/>
    <p:sldId id="995" r:id="rId12"/>
    <p:sldId id="996" r:id="rId13"/>
    <p:sldId id="997" r:id="rId14"/>
    <p:sldId id="998" r:id="rId15"/>
    <p:sldId id="896" r:id="rId16"/>
    <p:sldId id="897" r:id="rId17"/>
    <p:sldId id="898" r:id="rId18"/>
    <p:sldId id="985" r:id="rId19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C000"/>
    <a:srgbClr val="FF99FF"/>
    <a:srgbClr val="FF6600"/>
    <a:srgbClr val="FFFF00"/>
    <a:srgbClr val="FFFF66"/>
    <a:srgbClr val="33CC33"/>
    <a:srgbClr val="FFFF99"/>
    <a:srgbClr val="FFFFCC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000" autoAdjust="0"/>
    <p:restoredTop sz="94521" autoAdjust="0"/>
  </p:normalViewPr>
  <p:slideViewPr>
    <p:cSldViewPr>
      <p:cViewPr varScale="1">
        <p:scale>
          <a:sx n="97" d="100"/>
          <a:sy n="97" d="100"/>
        </p:scale>
        <p:origin x="-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3093" y="-5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6576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>
            <a:lvl1pPr algn="l" defTabSz="950774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Abstract DVD Player Models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65913" y="1"/>
            <a:ext cx="17492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>
            <a:lvl1pPr algn="r" defTabSz="950774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Work in progress...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47198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b" anchorCtr="0" compatLnSpc="1">
            <a:prstTxWarp prst="textNoShape">
              <a:avLst/>
            </a:prstTxWarp>
          </a:bodyPr>
          <a:lstStyle>
            <a:lvl1pPr algn="l" defTabSz="950774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716463" y="9120188"/>
            <a:ext cx="25987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b" anchorCtr="0" compatLnSpc="1">
            <a:prstTxWarp prst="textNoShape">
              <a:avLst/>
            </a:prstTxWarp>
          </a:bodyPr>
          <a:lstStyle>
            <a:lvl1pPr algn="r" defTabSz="950774">
              <a:defRPr sz="1300">
                <a:latin typeface="Arial" charset="0"/>
              </a:defRPr>
            </a:lvl1pPr>
          </a:lstStyle>
          <a:p>
            <a:pPr>
              <a:defRPr/>
            </a:pPr>
            <a:fld id="{98093BB7-0EA6-4D32-AFEC-8712AB06B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092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6576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>
            <a:lvl1pPr algn="l" defTabSz="950774">
              <a:defRPr sz="1300"/>
            </a:lvl1pPr>
          </a:lstStyle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6" y="1"/>
            <a:ext cx="3171825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>
            <a:lvl1pPr algn="r" defTabSz="950774">
              <a:defRPr sz="1300"/>
            </a:lvl1pPr>
          </a:lstStyle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9138"/>
            <a:ext cx="4799012" cy="3598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6" y="4562475"/>
            <a:ext cx="5365750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18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b" anchorCtr="0" compatLnSpc="1">
            <a:prstTxWarp prst="textNoShape">
              <a:avLst/>
            </a:prstTxWarp>
          </a:bodyPr>
          <a:lstStyle>
            <a:lvl1pPr algn="l" defTabSz="950774">
              <a:defRPr sz="1300"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6" y="9120188"/>
            <a:ext cx="31718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70" tIns="47586" rIns="95170" bIns="47586" numCol="1" anchor="b" anchorCtr="0" compatLnSpc="1">
            <a:prstTxWarp prst="textNoShape">
              <a:avLst/>
            </a:prstTxWarp>
          </a:bodyPr>
          <a:lstStyle>
            <a:lvl1pPr algn="r" defTabSz="950774">
              <a:defRPr sz="1300"/>
            </a:lvl1pPr>
          </a:lstStyle>
          <a:p>
            <a:pPr>
              <a:defRPr/>
            </a:pPr>
            <a:fld id="{E948D517-CCDF-44A9-9895-FB3E1957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1920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42" indent="-285708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33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99966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099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32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365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497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630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smtClean="0"/>
              <a:t>Abstract DVD Player Models</a:t>
            </a:r>
            <a:endParaRPr lang="en-US" sz="13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42" indent="-285708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33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99966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099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32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365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497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630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300" smtClean="0"/>
              <a:t>Work in progress...</a:t>
            </a:r>
            <a:endParaRPr lang="en-US" sz="130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42" indent="-285708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33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99966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099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32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365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497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630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nl-NL" sz="1300" smtClean="0"/>
              <a:t>(c) 2019 R. Doemer, CECS</a:t>
            </a:r>
            <a:endParaRPr lang="en-US" sz="130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42" indent="-285708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33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99966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099" indent="-228567" defTabSz="950774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32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365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497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630" indent="-228567" algn="ctr" defTabSz="9507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7D37129-8F36-4D06-AA77-68923663D44A}" type="slidenum">
              <a:rPr lang="en-US" sz="1300"/>
              <a:pPr/>
              <a:t>1</a:t>
            </a:fld>
            <a:endParaRPr lang="en-US" sz="130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ask:</a:t>
            </a:r>
            <a:r>
              <a:rPr lang="en-US" baseline="0" dirty="0" smtClean="0"/>
              <a:t> Out-of-order scheduling sounds complicated and expensive. Is it worth the cost?</a:t>
            </a:r>
          </a:p>
          <a:p>
            <a:r>
              <a:rPr lang="en-US" baseline="0" dirty="0" smtClean="0"/>
              <a:t>The answer is Yes! Here is a very simple example with obvious parallelism that regular (synchronous) PDES cannot help with.</a:t>
            </a:r>
          </a:p>
          <a:p>
            <a:r>
              <a:rPr lang="en-US" baseline="0" dirty="0" smtClean="0"/>
              <a:t>A device decodes a video and an audio stream with different frame rates in parallel.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Abstract DVD Player Models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Work in progress...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948D517-CCDF-44A9-9895-FB3E1957B8E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7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81000" y="152400"/>
            <a:ext cx="152400" cy="6553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28600" y="2438400"/>
            <a:ext cx="8686800" cy="1524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08913" y="5610225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ucirv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592763"/>
            <a:ext cx="25908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38862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DC86-1A40-426A-80E8-BF637F778F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99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15AE6-0FA8-4260-B8B5-DBEC3CDA4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928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524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8488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C38C6-D4D6-4A9A-96D2-2F01EDAE0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979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74096-46D5-42B3-BEA3-F3B75237F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89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8A910-5E05-447B-A490-8FF3DAFAB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1912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4A374-1407-406C-A969-7D7CD7E08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6649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4F250-410B-4EF7-B6ED-2E8BF02C4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081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1131F-653F-4D11-9D25-8985E9423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347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4C6A4-3E65-4F9F-84B6-FF0BFD1B4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1907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CC49A-1CD9-422E-9136-ABAA208BA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2157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8BBB0-01A6-4C1E-AFD8-D750FB64B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4190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7388" y="1524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525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202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24400" y="6477000"/>
            <a:ext cx="297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202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477000"/>
            <a:ext cx="609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553C6C7C-8EF2-4BB0-8EEF-6DE73B771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81000" y="152400"/>
            <a:ext cx="152400" cy="65532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914400"/>
            <a:ext cx="8686800" cy="1524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ransition/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762000"/>
            <a:ext cx="8610600" cy="1143000"/>
          </a:xfrm>
        </p:spPr>
        <p:txBody>
          <a:bodyPr/>
          <a:lstStyle/>
          <a:p>
            <a:r>
              <a:rPr lang="en-US" sz="3200" dirty="0" smtClean="0"/>
              <a:t>Abstract DVD Player Models</a:t>
            </a:r>
          </a:p>
        </p:txBody>
      </p:sp>
      <p:sp>
        <p:nvSpPr>
          <p:cNvPr id="3075" name="Rectangle 10"/>
          <p:cNvSpPr>
            <a:spLocks noChangeArrowheads="1"/>
          </p:cNvSpPr>
          <p:nvPr/>
        </p:nvSpPr>
        <p:spPr bwMode="auto">
          <a:xfrm>
            <a:off x="685800" y="2895600"/>
            <a:ext cx="82296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dirty="0" smtClean="0">
                <a:latin typeface="Arial" charset="0"/>
              </a:rPr>
              <a:t>Work in progress…</a:t>
            </a:r>
            <a:endParaRPr lang="en-US" dirty="0">
              <a:latin typeface="Arial" charset="0"/>
            </a:endParaRPr>
          </a:p>
          <a:p>
            <a:pPr lvl="0">
              <a:spcBef>
                <a:spcPct val="20000"/>
              </a:spcBef>
            </a:pPr>
            <a:endParaRPr lang="en-US" sz="800" dirty="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n-US" dirty="0" smtClean="0">
                <a:latin typeface="Arial" charset="0"/>
              </a:rPr>
              <a:t>Rainer </a:t>
            </a:r>
            <a:r>
              <a:rPr lang="en-US" dirty="0" err="1" smtClean="0">
                <a:latin typeface="Arial" charset="0"/>
              </a:rPr>
              <a:t>D</a:t>
            </a:r>
            <a:r>
              <a:rPr lang="en-US" dirty="0" err="1" smtClean="0">
                <a:latin typeface="Arial" charset="0"/>
                <a:cs typeface="Arial" charset="0"/>
              </a:rPr>
              <a:t>ö</a:t>
            </a:r>
            <a:r>
              <a:rPr lang="en-US" dirty="0" err="1" smtClean="0">
                <a:latin typeface="Arial" charset="0"/>
              </a:rPr>
              <a:t>mer</a:t>
            </a:r>
            <a:endParaRPr lang="en-US" dirty="0"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1800" b="1" dirty="0" smtClean="0">
                <a:latin typeface="Courier New" pitchFamily="49" charset="0"/>
              </a:rPr>
              <a:t>doemer@uci.edu</a:t>
            </a:r>
            <a:endParaRPr lang="en-US" sz="1800" b="1" dirty="0">
              <a:latin typeface="Courier New" pitchFamily="49" charset="0"/>
            </a:endParaRPr>
          </a:p>
          <a:p>
            <a:pPr>
              <a:spcBef>
                <a:spcPct val="20000"/>
              </a:spcBef>
            </a:pPr>
            <a:endParaRPr lang="en-US" sz="800" dirty="0" smtClean="0"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000" dirty="0" smtClean="0">
                <a:latin typeface="Arial" charset="0"/>
              </a:rPr>
              <a:t>Center </a:t>
            </a:r>
            <a:r>
              <a:rPr lang="en-US" sz="2000" dirty="0">
                <a:latin typeface="Arial" charset="0"/>
              </a:rPr>
              <a:t>for Embedded </a:t>
            </a:r>
            <a:r>
              <a:rPr lang="en-US" sz="2000" dirty="0" smtClean="0">
                <a:latin typeface="Arial" charset="0"/>
              </a:rPr>
              <a:t>and Cyber-</a:t>
            </a:r>
            <a:r>
              <a:rPr lang="en-US" sz="2000" dirty="0">
                <a:latin typeface="Arial" charset="0"/>
              </a:rPr>
              <a:t>P</a:t>
            </a:r>
            <a:r>
              <a:rPr lang="en-US" sz="2000" dirty="0" smtClean="0">
                <a:latin typeface="Arial" charset="0"/>
              </a:rPr>
              <a:t>hysical Systems</a:t>
            </a:r>
            <a:endParaRPr lang="en-US" sz="2000" dirty="0"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000" dirty="0">
                <a:latin typeface="Arial" charset="0"/>
              </a:rPr>
              <a:t>University of California, Irvine</a:t>
            </a:r>
          </a:p>
        </p:txBody>
      </p:sp>
    </p:spTree>
    <p:extLst>
      <p:ext uri="{BB962C8B-B14F-4D97-AF65-F5344CB8AC3E}">
        <p14:creationId xmlns:p14="http://schemas.microsoft.com/office/powerpoint/2010/main" val="3177138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play_TLM2_bus_mem.cpp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64820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 rot="16200000" flipH="1">
            <a:off x="5229225" y="3291710"/>
            <a:ext cx="152400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152900" y="3586984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 rot="5400000">
            <a:off x="3609975" y="3291709"/>
            <a:ext cx="152401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Rectangle 163"/>
          <p:cNvSpPr/>
          <p:nvPr/>
        </p:nvSpPr>
        <p:spPr bwMode="auto">
          <a:xfrm>
            <a:off x="52578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grpSp>
        <p:nvGrpSpPr>
          <p:cNvPr id="165" name="Group 164"/>
          <p:cNvGrpSpPr/>
          <p:nvPr/>
        </p:nvGrpSpPr>
        <p:grpSpPr>
          <a:xfrm rot="16200000" flipV="1">
            <a:off x="5257800" y="3358385"/>
            <a:ext cx="190500" cy="190500"/>
            <a:chOff x="2743200" y="3962400"/>
            <a:chExt cx="228600" cy="228600"/>
          </a:xfrm>
        </p:grpSpPr>
        <p:sp>
          <p:nvSpPr>
            <p:cNvPr id="166" name="Rect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0" name="Isosceles Triangle 16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 flipV="1">
            <a:off x="4914900" y="3358385"/>
            <a:ext cx="190500" cy="190500"/>
            <a:chOff x="2743200" y="3962400"/>
            <a:chExt cx="228600" cy="228600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Isosceles Triangle 1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5" name="Straight Connector 174"/>
          <p:cNvCxnSpPr>
            <a:stCxn id="170" idx="3"/>
            <a:endCxn id="172" idx="0"/>
          </p:cNvCxnSpPr>
          <p:nvPr/>
        </p:nvCxnSpPr>
        <p:spPr bwMode="auto">
          <a:xfrm flipH="1">
            <a:off x="5105400" y="3453635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2076582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play_TLM2_bus_3mem.cpp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64820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 rot="16200000" flipH="1">
            <a:off x="5229225" y="3291710"/>
            <a:ext cx="152400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152900" y="3586984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 rot="5400000">
            <a:off x="3609975" y="3291709"/>
            <a:ext cx="152401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Rectangle 163"/>
          <p:cNvSpPr/>
          <p:nvPr/>
        </p:nvSpPr>
        <p:spPr bwMode="auto">
          <a:xfrm>
            <a:off x="5257800" y="3358383"/>
            <a:ext cx="1219200" cy="1905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2</a:t>
            </a:r>
          </a:p>
        </p:txBody>
      </p:sp>
      <p:grpSp>
        <p:nvGrpSpPr>
          <p:cNvPr id="165" name="Group 164"/>
          <p:cNvGrpSpPr/>
          <p:nvPr/>
        </p:nvGrpSpPr>
        <p:grpSpPr>
          <a:xfrm rot="16200000" flipV="1">
            <a:off x="5257800" y="3358385"/>
            <a:ext cx="190500" cy="190500"/>
            <a:chOff x="2743200" y="3962400"/>
            <a:chExt cx="228600" cy="228600"/>
          </a:xfrm>
        </p:grpSpPr>
        <p:sp>
          <p:nvSpPr>
            <p:cNvPr id="166" name="Rect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0" name="Isosceles Triangle 16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 flipV="1">
            <a:off x="4914900" y="3358385"/>
            <a:ext cx="190500" cy="190500"/>
            <a:chOff x="2743200" y="3962400"/>
            <a:chExt cx="228600" cy="228600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Isosceles Triangle 1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5" name="Straight Connector 174"/>
          <p:cNvCxnSpPr>
            <a:stCxn id="170" idx="3"/>
            <a:endCxn id="172" idx="0"/>
          </p:cNvCxnSpPr>
          <p:nvPr/>
        </p:nvCxnSpPr>
        <p:spPr bwMode="auto">
          <a:xfrm flipH="1">
            <a:off x="5105400" y="3453635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12" name="Rectangle 211"/>
          <p:cNvSpPr/>
          <p:nvPr/>
        </p:nvSpPr>
        <p:spPr bwMode="auto">
          <a:xfrm>
            <a:off x="5257800" y="3135074"/>
            <a:ext cx="1219200" cy="1905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1</a:t>
            </a:r>
          </a:p>
        </p:txBody>
      </p:sp>
      <p:grpSp>
        <p:nvGrpSpPr>
          <p:cNvPr id="213" name="Group 212"/>
          <p:cNvGrpSpPr/>
          <p:nvPr/>
        </p:nvGrpSpPr>
        <p:grpSpPr>
          <a:xfrm rot="16200000" flipV="1">
            <a:off x="5257800" y="3135076"/>
            <a:ext cx="190500" cy="190500"/>
            <a:chOff x="2743200" y="3962400"/>
            <a:chExt cx="228600" cy="228600"/>
          </a:xfrm>
        </p:grpSpPr>
        <p:sp>
          <p:nvSpPr>
            <p:cNvPr id="214" name="Rectangle 21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5" name="Isosceles Triangle 21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 rot="16200000" flipV="1">
            <a:off x="4914900" y="3135076"/>
            <a:ext cx="190500" cy="190500"/>
            <a:chOff x="2743200" y="3962400"/>
            <a:chExt cx="228600" cy="228600"/>
          </a:xfrm>
        </p:grpSpPr>
        <p:sp>
          <p:nvSpPr>
            <p:cNvPr id="217" name="Rectangle 21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8" name="Isosceles Triangle 21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219" name="Straight Connector 218"/>
          <p:cNvCxnSpPr>
            <a:stCxn id="215" idx="3"/>
            <a:endCxn id="217" idx="0"/>
          </p:cNvCxnSpPr>
          <p:nvPr/>
        </p:nvCxnSpPr>
        <p:spPr bwMode="auto">
          <a:xfrm flipH="1">
            <a:off x="5105400" y="3230326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0" name="Rectangle 219"/>
          <p:cNvSpPr/>
          <p:nvPr/>
        </p:nvSpPr>
        <p:spPr bwMode="auto">
          <a:xfrm>
            <a:off x="5257800" y="3581400"/>
            <a:ext cx="1219200" cy="1905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3</a:t>
            </a:r>
          </a:p>
        </p:txBody>
      </p:sp>
      <p:grpSp>
        <p:nvGrpSpPr>
          <p:cNvPr id="221" name="Group 220"/>
          <p:cNvGrpSpPr/>
          <p:nvPr/>
        </p:nvGrpSpPr>
        <p:grpSpPr>
          <a:xfrm rot="16200000" flipV="1">
            <a:off x="5257800" y="3581402"/>
            <a:ext cx="190500" cy="190500"/>
            <a:chOff x="2743200" y="3962400"/>
            <a:chExt cx="228600" cy="228600"/>
          </a:xfrm>
        </p:grpSpPr>
        <p:sp>
          <p:nvSpPr>
            <p:cNvPr id="222" name="Rectangle 22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3" name="Isosceles Triangle 22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24" name="Group 223"/>
          <p:cNvGrpSpPr/>
          <p:nvPr/>
        </p:nvGrpSpPr>
        <p:grpSpPr>
          <a:xfrm rot="16200000" flipV="1">
            <a:off x="4914900" y="3581402"/>
            <a:ext cx="190500" cy="190500"/>
            <a:chOff x="2743200" y="3962400"/>
            <a:chExt cx="228600" cy="228600"/>
          </a:xfrm>
        </p:grpSpPr>
        <p:sp>
          <p:nvSpPr>
            <p:cNvPr id="225" name="Rectangle 22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6" name="Isosceles Triangle 22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227" name="Straight Connector 226"/>
          <p:cNvCxnSpPr>
            <a:stCxn id="223" idx="3"/>
            <a:endCxn id="225" idx="0"/>
          </p:cNvCxnSpPr>
          <p:nvPr/>
        </p:nvCxnSpPr>
        <p:spPr bwMode="auto">
          <a:xfrm flipH="1">
            <a:off x="5105400" y="3676652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9439378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play_TLM2_dmi.cpp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39624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" name="Arc 10"/>
          <p:cNvSpPr/>
          <p:nvPr/>
        </p:nvSpPr>
        <p:spPr bwMode="auto">
          <a:xfrm flipV="1">
            <a:off x="3352548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4" name="Arc 163"/>
          <p:cNvSpPr/>
          <p:nvPr/>
        </p:nvSpPr>
        <p:spPr bwMode="auto">
          <a:xfrm flipV="1">
            <a:off x="47244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5" name="Arc 164"/>
          <p:cNvSpPr/>
          <p:nvPr/>
        </p:nvSpPr>
        <p:spPr bwMode="auto">
          <a:xfrm flipV="1">
            <a:off x="60960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6" name="Arc 165"/>
          <p:cNvSpPr/>
          <p:nvPr/>
        </p:nvSpPr>
        <p:spPr bwMode="auto">
          <a:xfrm>
            <a:off x="5105148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7822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play_TLM2_3dmi.cpp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1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2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3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3129785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786885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3129785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786885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4" name="Group 16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165" name="Rectangle 16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6" name="Isosceles Tri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71" name="Rectangle 17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2" name="Isosceles Tri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3" name="Straight Connector 172"/>
          <p:cNvCxnSpPr>
            <a:stCxn id="76" idx="3"/>
            <a:endCxn id="166" idx="0"/>
          </p:cNvCxnSpPr>
          <p:nvPr/>
        </p:nvCxnSpPr>
        <p:spPr bwMode="auto">
          <a:xfrm flipV="1">
            <a:off x="58674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5" name="Straight Connector 174"/>
          <p:cNvCxnSpPr>
            <a:stCxn id="106" idx="3"/>
            <a:endCxn id="172" idx="0"/>
          </p:cNvCxnSpPr>
          <p:nvPr/>
        </p:nvCxnSpPr>
        <p:spPr bwMode="auto">
          <a:xfrm flipV="1">
            <a:off x="31242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12" name="Arc 211"/>
          <p:cNvSpPr/>
          <p:nvPr/>
        </p:nvSpPr>
        <p:spPr bwMode="auto">
          <a:xfrm flipV="1">
            <a:off x="3352548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3" name="Arc 212"/>
          <p:cNvSpPr/>
          <p:nvPr/>
        </p:nvSpPr>
        <p:spPr bwMode="auto">
          <a:xfrm flipV="1">
            <a:off x="47244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4" name="Arc 213"/>
          <p:cNvSpPr/>
          <p:nvPr/>
        </p:nvSpPr>
        <p:spPr bwMode="auto">
          <a:xfrm flipV="1">
            <a:off x="60960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5" name="Arc 214"/>
          <p:cNvSpPr/>
          <p:nvPr/>
        </p:nvSpPr>
        <p:spPr bwMode="auto">
          <a:xfrm>
            <a:off x="4724400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6" name="Arc 215"/>
          <p:cNvSpPr/>
          <p:nvPr/>
        </p:nvSpPr>
        <p:spPr bwMode="auto">
          <a:xfrm>
            <a:off x="6096504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9" name="Arc 218"/>
          <p:cNvSpPr/>
          <p:nvPr/>
        </p:nvSpPr>
        <p:spPr bwMode="auto">
          <a:xfrm>
            <a:off x="3353305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8186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play_TLM2_bus_dmi.cpp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Bus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64820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 rot="16200000" flipH="1">
            <a:off x="5229225" y="3291710"/>
            <a:ext cx="152400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152900" y="3586984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 rot="5400000">
            <a:off x="3609975" y="3291709"/>
            <a:ext cx="152401" cy="1123950"/>
          </a:xfrm>
          <a:prstGeom prst="bentConnector3">
            <a:avLst>
              <a:gd name="adj1" fmla="val 50000"/>
            </a:avLst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Rectangle 163"/>
          <p:cNvSpPr/>
          <p:nvPr/>
        </p:nvSpPr>
        <p:spPr bwMode="auto">
          <a:xfrm>
            <a:off x="52578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grpSp>
        <p:nvGrpSpPr>
          <p:cNvPr id="165" name="Group 164"/>
          <p:cNvGrpSpPr/>
          <p:nvPr/>
        </p:nvGrpSpPr>
        <p:grpSpPr>
          <a:xfrm rot="16200000" flipV="1">
            <a:off x="5257800" y="3358385"/>
            <a:ext cx="190500" cy="190500"/>
            <a:chOff x="2743200" y="3962400"/>
            <a:chExt cx="228600" cy="228600"/>
          </a:xfrm>
        </p:grpSpPr>
        <p:sp>
          <p:nvSpPr>
            <p:cNvPr id="166" name="Rect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0" name="Isosceles Triangle 16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 flipV="1">
            <a:off x="4914900" y="3358385"/>
            <a:ext cx="190500" cy="190500"/>
            <a:chOff x="2743200" y="3962400"/>
            <a:chExt cx="228600" cy="228600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Isosceles Triangle 1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5" name="Straight Connector 174"/>
          <p:cNvCxnSpPr>
            <a:stCxn id="170" idx="3"/>
            <a:endCxn id="172" idx="0"/>
          </p:cNvCxnSpPr>
          <p:nvPr/>
        </p:nvCxnSpPr>
        <p:spPr bwMode="auto">
          <a:xfrm flipH="1">
            <a:off x="5105400" y="3453635"/>
            <a:ext cx="152400" cy="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12" name="Arc 211"/>
          <p:cNvSpPr/>
          <p:nvPr/>
        </p:nvSpPr>
        <p:spPr bwMode="auto">
          <a:xfrm rot="19693352" flipH="1" flipV="1">
            <a:off x="3352547" y="3334576"/>
            <a:ext cx="2209799" cy="889765"/>
          </a:xfrm>
          <a:prstGeom prst="arc">
            <a:avLst>
              <a:gd name="adj1" fmla="val 54047"/>
              <a:gd name="adj2" fmla="val 11044460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3" name="Arc 212"/>
          <p:cNvSpPr/>
          <p:nvPr/>
        </p:nvSpPr>
        <p:spPr bwMode="auto">
          <a:xfrm rot="2870447" flipH="1" flipV="1">
            <a:off x="5105148" y="3580251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4" name="Arc 213"/>
          <p:cNvSpPr/>
          <p:nvPr/>
        </p:nvSpPr>
        <p:spPr bwMode="auto">
          <a:xfrm flipV="1">
            <a:off x="6096000" y="3453635"/>
            <a:ext cx="305304" cy="889765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5" name="Arc 214"/>
          <p:cNvSpPr/>
          <p:nvPr/>
        </p:nvSpPr>
        <p:spPr bwMode="auto">
          <a:xfrm>
            <a:off x="6096504" y="2402574"/>
            <a:ext cx="305304" cy="1026426"/>
          </a:xfrm>
          <a:prstGeom prst="arc">
            <a:avLst>
              <a:gd name="adj1" fmla="val 16200000"/>
              <a:gd name="adj2" fmla="val 5420654"/>
            </a:avLst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27764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 Example</a:t>
            </a:r>
          </a:p>
          <a:p>
            <a:pPr lvl="1"/>
            <a:r>
              <a:rPr lang="en-US" sz="2000" dirty="0" smtClean="0"/>
              <a:t>Parallel video and audio decoding</a:t>
            </a:r>
            <a:br>
              <a:rPr lang="en-US" sz="2000" dirty="0" smtClean="0"/>
            </a:br>
            <a:r>
              <a:rPr lang="en-US" sz="2000" dirty="0" smtClean="0"/>
              <a:t>with different frame rates</a:t>
            </a:r>
          </a:p>
          <a:p>
            <a:pPr lvl="3"/>
            <a:endParaRPr lang="en-US" sz="500" dirty="0" smtClean="0"/>
          </a:p>
          <a:p>
            <a:pPr marL="744538" lvl="2" indent="-287338">
              <a:buFont typeface="+mj-lt"/>
              <a:buAutoNum type="arabicPeriod"/>
            </a:pPr>
            <a:r>
              <a:rPr lang="en-US" dirty="0" smtClean="0"/>
              <a:t>Real time schedule: fully parallel</a:t>
            </a:r>
          </a:p>
          <a:p>
            <a:pPr marL="1201738" lvl="3" indent="-287338">
              <a:buFont typeface="+mj-lt"/>
              <a:buAutoNum type="arabicPeriod"/>
            </a:pPr>
            <a:endParaRPr lang="en-US" sz="1600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744538" lvl="2" indent="-287338">
              <a:buFont typeface="+mj-lt"/>
              <a:buAutoNum type="arabicPeriod"/>
            </a:pPr>
            <a:r>
              <a:rPr lang="en-US" dirty="0" smtClean="0"/>
              <a:t>Reference simulator schedule (DES)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14663" y="2794963"/>
            <a:ext cx="3718369" cy="1243637"/>
            <a:chOff x="814663" y="2542401"/>
            <a:chExt cx="3718369" cy="1243637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V="1">
              <a:off x="1371600" y="2667000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1371600" y="3513921"/>
              <a:ext cx="3044951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Arrow Connector 116"/>
            <p:cNvCxnSpPr/>
            <p:nvPr/>
          </p:nvCxnSpPr>
          <p:spPr bwMode="auto">
            <a:xfrm flipV="1">
              <a:off x="4087368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236787" y="350520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00940" y="350903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992964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514173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98220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227404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867596" y="254240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27" name="Straight Arrow Connector 126"/>
            <p:cNvCxnSpPr/>
            <p:nvPr/>
          </p:nvCxnSpPr>
          <p:spPr bwMode="auto">
            <a:xfrm flipV="1">
              <a:off x="351129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Arrow Connector 127"/>
            <p:cNvCxnSpPr/>
            <p:nvPr/>
          </p:nvCxnSpPr>
          <p:spPr bwMode="auto">
            <a:xfrm flipV="1">
              <a:off x="318211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Arrow Connector 128"/>
            <p:cNvCxnSpPr/>
            <p:nvPr/>
          </p:nvCxnSpPr>
          <p:spPr bwMode="auto">
            <a:xfrm flipV="1">
              <a:off x="2798065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0" name="Straight Arrow Connector 129"/>
            <p:cNvCxnSpPr/>
            <p:nvPr/>
          </p:nvCxnSpPr>
          <p:spPr bwMode="auto">
            <a:xfrm flipV="1">
              <a:off x="227685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Arrow Connector 130"/>
            <p:cNvCxnSpPr/>
            <p:nvPr/>
          </p:nvCxnSpPr>
          <p:spPr bwMode="auto">
            <a:xfrm flipV="1">
              <a:off x="208483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/>
            <p:nvPr/>
          </p:nvSpPr>
          <p:spPr bwMode="auto">
            <a:xfrm>
              <a:off x="1371600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276856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182112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1371600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371600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084832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2084832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798064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798064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3511296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511296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677605" y="3505200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14663" y="2770674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46559" y="301977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45569" y="3199323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14663" y="4572000"/>
            <a:ext cx="8301905" cy="1243637"/>
            <a:chOff x="814663" y="4975377"/>
            <a:chExt cx="8301905" cy="1243637"/>
          </a:xfrm>
        </p:grpSpPr>
        <p:sp>
          <p:nvSpPr>
            <p:cNvPr id="160" name="TextBox 159"/>
            <p:cNvSpPr txBox="1"/>
            <p:nvPr/>
          </p:nvSpPr>
          <p:spPr>
            <a:xfrm>
              <a:off x="814663" y="5203650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946559" y="5452751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845569" y="5632299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33" name="Straight Arrow Connector 132"/>
            <p:cNvCxnSpPr/>
            <p:nvPr/>
          </p:nvCxnSpPr>
          <p:spPr bwMode="auto">
            <a:xfrm flipV="1">
              <a:off x="1371600" y="5099976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4" name="Straight Arrow Connector 133"/>
            <p:cNvCxnSpPr/>
            <p:nvPr/>
          </p:nvCxnSpPr>
          <p:spPr bwMode="auto">
            <a:xfrm>
              <a:off x="1371600" y="5946897"/>
              <a:ext cx="7543800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5" name="Straight Arrow Connector 134"/>
            <p:cNvCxnSpPr/>
            <p:nvPr/>
          </p:nvCxnSpPr>
          <p:spPr bwMode="auto">
            <a:xfrm flipV="1">
              <a:off x="8363862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6" name="TextBox 135"/>
            <p:cNvSpPr txBox="1"/>
            <p:nvPr/>
          </p:nvSpPr>
          <p:spPr>
            <a:xfrm>
              <a:off x="1236787" y="5938176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419427" y="4975377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751147" y="4975377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7177611" y="5938176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144090" y="4975377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43" name="Straight Arrow Connector 142"/>
            <p:cNvCxnSpPr/>
            <p:nvPr/>
          </p:nvCxnSpPr>
          <p:spPr bwMode="auto">
            <a:xfrm flipV="1">
              <a:off x="7461503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4" name="Straight Arrow Connector 143"/>
            <p:cNvCxnSpPr/>
            <p:nvPr/>
          </p:nvCxnSpPr>
          <p:spPr bwMode="auto">
            <a:xfrm flipV="1">
              <a:off x="6035039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5" name="Straight Arrow Connector 144"/>
            <p:cNvCxnSpPr/>
            <p:nvPr/>
          </p:nvCxnSpPr>
          <p:spPr bwMode="auto">
            <a:xfrm flipV="1">
              <a:off x="2084069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6" name="Straight Arrow Connector 145"/>
            <p:cNvCxnSpPr/>
            <p:nvPr/>
          </p:nvCxnSpPr>
          <p:spPr bwMode="auto">
            <a:xfrm flipV="1">
              <a:off x="3703319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7" name="Straight Arrow Connector 146"/>
            <p:cNvCxnSpPr/>
            <p:nvPr/>
          </p:nvCxnSpPr>
          <p:spPr bwMode="auto">
            <a:xfrm flipV="1">
              <a:off x="2084832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48" name="Rectangle 147"/>
            <p:cNvSpPr/>
            <p:nvPr/>
          </p:nvSpPr>
          <p:spPr bwMode="auto">
            <a:xfrm>
              <a:off x="7458606" y="5252376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3</a:t>
              </a:r>
            </a:p>
          </p:txBody>
        </p:sp>
        <p:sp>
          <p:nvSpPr>
            <p:cNvPr id="149" name="Rectangle 148"/>
            <p:cNvSpPr/>
            <p:nvPr/>
          </p:nvSpPr>
          <p:spPr bwMode="auto">
            <a:xfrm>
              <a:off x="2798063" y="5252376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150" name="Rectangle 149"/>
            <p:cNvSpPr/>
            <p:nvPr/>
          </p:nvSpPr>
          <p:spPr bwMode="auto">
            <a:xfrm>
              <a:off x="5129783" y="5252376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2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153" name="Rectangle 152"/>
            <p:cNvSpPr/>
            <p:nvPr/>
          </p:nvSpPr>
          <p:spPr bwMode="auto">
            <a:xfrm>
              <a:off x="1371599" y="5501476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1</a:t>
              </a: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2084831" y="568102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155" name="Rectangle 154"/>
            <p:cNvSpPr/>
            <p:nvPr/>
          </p:nvSpPr>
          <p:spPr bwMode="auto">
            <a:xfrm>
              <a:off x="3703319" y="5501477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4416551" y="568102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157" name="Rectangle 156"/>
            <p:cNvSpPr/>
            <p:nvPr/>
          </p:nvSpPr>
          <p:spPr bwMode="auto">
            <a:xfrm>
              <a:off x="6035039" y="5501477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158" name="Rectangle 157"/>
            <p:cNvSpPr/>
            <p:nvPr/>
          </p:nvSpPr>
          <p:spPr bwMode="auto">
            <a:xfrm>
              <a:off x="6748271" y="5681025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8001000" y="5938176"/>
              <a:ext cx="10525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 …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4845891" y="5938176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64" name="Straight Arrow Connector 163"/>
            <p:cNvCxnSpPr/>
            <p:nvPr/>
          </p:nvCxnSpPr>
          <p:spPr bwMode="auto">
            <a:xfrm flipV="1">
              <a:off x="5129783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5" name="Straight Arrow Connector 164"/>
            <p:cNvCxnSpPr/>
            <p:nvPr/>
          </p:nvCxnSpPr>
          <p:spPr bwMode="auto">
            <a:xfrm flipV="1">
              <a:off x="4416551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6" name="Straight Arrow Connector 165"/>
            <p:cNvCxnSpPr/>
            <p:nvPr/>
          </p:nvCxnSpPr>
          <p:spPr bwMode="auto">
            <a:xfrm flipV="1">
              <a:off x="6748271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7" name="TextBox 166"/>
            <p:cNvSpPr txBox="1"/>
            <p:nvPr/>
          </p:nvSpPr>
          <p:spPr>
            <a:xfrm>
              <a:off x="2514171" y="5942015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68" name="Straight Arrow Connector 167"/>
            <p:cNvCxnSpPr/>
            <p:nvPr/>
          </p:nvCxnSpPr>
          <p:spPr bwMode="auto">
            <a:xfrm flipV="1">
              <a:off x="2797300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9" name="Straight Arrow Connector 168"/>
            <p:cNvCxnSpPr/>
            <p:nvPr/>
          </p:nvCxnSpPr>
          <p:spPr bwMode="auto">
            <a:xfrm flipV="1">
              <a:off x="2798063" y="5176176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70" name="Rectangle 169"/>
            <p:cNvSpPr/>
            <p:nvPr/>
          </p:nvSpPr>
          <p:spPr bwMode="auto">
            <a:xfrm>
              <a:off x="8363862" y="5501477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8915400" y="5452750"/>
              <a:ext cx="201168" cy="31804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539207" y="1196026"/>
            <a:ext cx="2128506" cy="3020791"/>
            <a:chOff x="6539207" y="1196026"/>
            <a:chExt cx="2128506" cy="3020791"/>
          </a:xfrm>
        </p:grpSpPr>
        <p:grpSp>
          <p:nvGrpSpPr>
            <p:cNvPr id="32" name="Group 31"/>
            <p:cNvGrpSpPr/>
            <p:nvPr/>
          </p:nvGrpSpPr>
          <p:grpSpPr>
            <a:xfrm>
              <a:off x="6539207" y="1875902"/>
              <a:ext cx="2128506" cy="1004207"/>
              <a:chOff x="3517667" y="3089843"/>
              <a:chExt cx="2495513" cy="1177357"/>
            </a:xfrm>
          </p:grpSpPr>
          <p:sp>
            <p:nvSpPr>
              <p:cNvPr id="14" name="Rounded Rectangle 13"/>
              <p:cNvSpPr/>
              <p:nvPr/>
            </p:nvSpPr>
            <p:spPr bwMode="auto">
              <a:xfrm>
                <a:off x="3517667" y="3089843"/>
                <a:ext cx="2495513" cy="1177357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 bwMode="auto">
              <a:xfrm>
                <a:off x="3637914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5" name="Rounded Rectangle 84"/>
              <p:cNvSpPr/>
              <p:nvPr/>
            </p:nvSpPr>
            <p:spPr bwMode="auto">
              <a:xfrm>
                <a:off x="4420449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6" name="Rounded Rectangle 85"/>
              <p:cNvSpPr/>
              <p:nvPr/>
            </p:nvSpPr>
            <p:spPr bwMode="auto">
              <a:xfrm>
                <a:off x="5195375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7516802" y="1385259"/>
              <a:ext cx="173315" cy="580492"/>
              <a:chOff x="3884674" y="2514600"/>
              <a:chExt cx="203199" cy="680583"/>
            </a:xfrm>
          </p:grpSpPr>
          <p:cxnSp>
            <p:nvCxnSpPr>
              <p:cNvPr id="89" name="Straight Arrow Connector 8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90" name="Oval 8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1" name="Oval 9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8182916" y="1385259"/>
              <a:ext cx="173315" cy="580492"/>
              <a:chOff x="3884674" y="2514600"/>
              <a:chExt cx="203199" cy="680583"/>
            </a:xfrm>
          </p:grpSpPr>
          <p:cxnSp>
            <p:nvCxnSpPr>
              <p:cNvPr id="94" name="Straight Arrow Connector 93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95" name="Oval 94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6" name="Oval 95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539207" y="3318678"/>
              <a:ext cx="2128506" cy="731314"/>
              <a:chOff x="3517667" y="4781389"/>
              <a:chExt cx="2495513" cy="857411"/>
            </a:xfrm>
          </p:grpSpPr>
          <p:sp>
            <p:nvSpPr>
              <p:cNvPr id="113" name="Rounded Rectangle 112"/>
              <p:cNvSpPr/>
              <p:nvPr/>
            </p:nvSpPr>
            <p:spPr bwMode="auto">
              <a:xfrm>
                <a:off x="3517667" y="4781389"/>
                <a:ext cx="2495513" cy="857411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4" name="Rounded Rectangle 113"/>
              <p:cNvSpPr/>
              <p:nvPr/>
            </p:nvSpPr>
            <p:spPr bwMode="auto">
              <a:xfrm>
                <a:off x="3637914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700" kern="0" dirty="0" smtClean="0">
                    <a:solidFill>
                      <a:prstClr val="black"/>
                    </a:solidFill>
                    <a:latin typeface="Arial"/>
                  </a:rPr>
                  <a:t>Monitor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5" name="Rounded Rectangle 114"/>
              <p:cNvSpPr/>
              <p:nvPr/>
            </p:nvSpPr>
            <p:spPr bwMode="auto">
              <a:xfrm>
                <a:off x="4420449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6" name="Rounded Rectangle 115"/>
              <p:cNvSpPr/>
              <p:nvPr/>
            </p:nvSpPr>
            <p:spPr bwMode="auto">
              <a:xfrm>
                <a:off x="5195375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685223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99" name="Straight Arrow Connector 9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00" name="Oval 9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7521956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04" name="Straight Arrow Connector 103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05" name="Oval 104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818204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09" name="Straight Arrow Connector 10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10" name="Oval 10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18" name="Straight Arrow Connector 117"/>
            <p:cNvCxnSpPr/>
            <p:nvPr/>
          </p:nvCxnSpPr>
          <p:spPr bwMode="auto">
            <a:xfrm flipH="1">
              <a:off x="6938031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22" name="Straight Arrow Connector 121"/>
            <p:cNvCxnSpPr/>
            <p:nvPr/>
          </p:nvCxnSpPr>
          <p:spPr bwMode="auto">
            <a:xfrm flipH="1">
              <a:off x="7609503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23" name="Straight Arrow Connector 122"/>
            <p:cNvCxnSpPr/>
            <p:nvPr/>
          </p:nvCxnSpPr>
          <p:spPr bwMode="auto">
            <a:xfrm flipH="1">
              <a:off x="8270440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7" name="Group 6"/>
            <p:cNvGrpSpPr/>
            <p:nvPr/>
          </p:nvGrpSpPr>
          <p:grpSpPr>
            <a:xfrm>
              <a:off x="6852239" y="1385259"/>
              <a:ext cx="173315" cy="580492"/>
              <a:chOff x="3884674" y="2514600"/>
              <a:chExt cx="203199" cy="680583"/>
            </a:xfrm>
          </p:grpSpPr>
          <p:cxnSp>
            <p:nvCxnSpPr>
              <p:cNvPr id="67" name="Straight Arrow Connector 6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69" name="Oval 68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0" name="Oval 69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7" name="Rounded Rectangle 12"/>
            <p:cNvSpPr/>
            <p:nvPr/>
          </p:nvSpPr>
          <p:spPr bwMode="auto">
            <a:xfrm>
              <a:off x="6539207" y="1196026"/>
              <a:ext cx="2128506" cy="269191"/>
            </a:xfrm>
            <a:prstGeom prst="roundRect">
              <a:avLst>
                <a:gd name="adj" fmla="val 26833"/>
              </a:avLst>
            </a:prstGeom>
            <a:solidFill>
              <a:srgbClr val="C6D9F1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Stimulus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560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 Example</a:t>
            </a:r>
          </a:p>
          <a:p>
            <a:pPr lvl="1"/>
            <a:r>
              <a:rPr lang="en-US" sz="2000" dirty="0" smtClean="0"/>
              <a:t>Parallel video and audio decoding</a:t>
            </a:r>
            <a:br>
              <a:rPr lang="en-US" sz="2000" dirty="0" smtClean="0"/>
            </a:br>
            <a:r>
              <a:rPr lang="en-US" sz="2000" dirty="0" smtClean="0"/>
              <a:t>with different frame rates</a:t>
            </a:r>
          </a:p>
          <a:p>
            <a:pPr lvl="3"/>
            <a:endParaRPr lang="en-US" sz="500" dirty="0" smtClean="0"/>
          </a:p>
          <a:p>
            <a:pPr marL="744538" lvl="2" indent="-287338">
              <a:buFont typeface="+mj-lt"/>
              <a:buAutoNum type="arabicPeriod"/>
            </a:pPr>
            <a:r>
              <a:rPr lang="en-US" dirty="0" smtClean="0"/>
              <a:t>Real time schedule: fully parallel</a:t>
            </a:r>
          </a:p>
          <a:p>
            <a:pPr marL="1201738" lvl="3" indent="-287338">
              <a:buFont typeface="+mj-lt"/>
              <a:buAutoNum type="arabicPeriod"/>
            </a:pPr>
            <a:endParaRPr lang="en-US" sz="1600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744538" lvl="2" indent="-287338">
              <a:buFont typeface="+mj-lt"/>
              <a:buAutoNum type="arabicPeriod" startAt="3"/>
            </a:pPr>
            <a:r>
              <a:rPr lang="en-US" dirty="0" smtClean="0"/>
              <a:t>Synchronous parallel schedule (PDES)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14663" y="2794963"/>
            <a:ext cx="3718369" cy="1243637"/>
            <a:chOff x="814663" y="2542401"/>
            <a:chExt cx="3718369" cy="1243637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V="1">
              <a:off x="1371600" y="2667000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1371600" y="3513921"/>
              <a:ext cx="3044951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Arrow Connector 116"/>
            <p:cNvCxnSpPr/>
            <p:nvPr/>
          </p:nvCxnSpPr>
          <p:spPr bwMode="auto">
            <a:xfrm flipV="1">
              <a:off x="4087368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236787" y="350520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00940" y="350903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992964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514173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98220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227404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867596" y="254240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27" name="Straight Arrow Connector 126"/>
            <p:cNvCxnSpPr/>
            <p:nvPr/>
          </p:nvCxnSpPr>
          <p:spPr bwMode="auto">
            <a:xfrm flipV="1">
              <a:off x="351129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Arrow Connector 127"/>
            <p:cNvCxnSpPr/>
            <p:nvPr/>
          </p:nvCxnSpPr>
          <p:spPr bwMode="auto">
            <a:xfrm flipV="1">
              <a:off x="318211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Arrow Connector 128"/>
            <p:cNvCxnSpPr/>
            <p:nvPr/>
          </p:nvCxnSpPr>
          <p:spPr bwMode="auto">
            <a:xfrm flipV="1">
              <a:off x="2798065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0" name="Straight Arrow Connector 129"/>
            <p:cNvCxnSpPr/>
            <p:nvPr/>
          </p:nvCxnSpPr>
          <p:spPr bwMode="auto">
            <a:xfrm flipV="1">
              <a:off x="227685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Arrow Connector 130"/>
            <p:cNvCxnSpPr/>
            <p:nvPr/>
          </p:nvCxnSpPr>
          <p:spPr bwMode="auto">
            <a:xfrm flipV="1">
              <a:off x="208483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/>
            <p:nvPr/>
          </p:nvSpPr>
          <p:spPr bwMode="auto">
            <a:xfrm>
              <a:off x="1371600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276856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182112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1371600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371600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084832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2084832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798064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798064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3511296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511296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677605" y="3505200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14663" y="2770674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46559" y="301977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45569" y="3199323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814663" y="4572000"/>
            <a:ext cx="5602711" cy="1243637"/>
            <a:chOff x="814663" y="3765514"/>
            <a:chExt cx="5602711" cy="1243637"/>
          </a:xfrm>
        </p:grpSpPr>
        <p:cxnSp>
          <p:nvCxnSpPr>
            <p:cNvPr id="199" name="Straight Arrow Connector 198"/>
            <p:cNvCxnSpPr/>
            <p:nvPr/>
          </p:nvCxnSpPr>
          <p:spPr bwMode="auto">
            <a:xfrm flipV="1">
              <a:off x="1371600" y="3890113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00" name="Straight Arrow Connector 199"/>
            <p:cNvCxnSpPr/>
            <p:nvPr/>
          </p:nvCxnSpPr>
          <p:spPr bwMode="auto">
            <a:xfrm>
              <a:off x="1371600" y="4737034"/>
              <a:ext cx="4920847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01" name="Straight Arrow Connector 200"/>
            <p:cNvCxnSpPr/>
            <p:nvPr/>
          </p:nvCxnSpPr>
          <p:spPr bwMode="auto">
            <a:xfrm flipV="1">
              <a:off x="5513832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02" name="TextBox 201"/>
            <p:cNvSpPr txBox="1"/>
            <p:nvPr/>
          </p:nvSpPr>
          <p:spPr>
            <a:xfrm>
              <a:off x="1236787" y="4728313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800940" y="4732152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1992964" y="3765514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3611452" y="3765514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4324684" y="4728313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5294060" y="3765514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208" name="Straight Arrow Connector 207"/>
            <p:cNvCxnSpPr/>
            <p:nvPr/>
          </p:nvCxnSpPr>
          <p:spPr bwMode="auto">
            <a:xfrm flipV="1">
              <a:off x="4608576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09" name="Straight Arrow Connector 208"/>
            <p:cNvCxnSpPr/>
            <p:nvPr/>
          </p:nvCxnSpPr>
          <p:spPr bwMode="auto">
            <a:xfrm flipV="1">
              <a:off x="3895344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0" name="Straight Arrow Connector 209"/>
            <p:cNvCxnSpPr/>
            <p:nvPr/>
          </p:nvCxnSpPr>
          <p:spPr bwMode="auto">
            <a:xfrm flipV="1">
              <a:off x="2276856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1" name="Straight Arrow Connector 210"/>
            <p:cNvCxnSpPr/>
            <p:nvPr/>
          </p:nvCxnSpPr>
          <p:spPr bwMode="auto">
            <a:xfrm flipV="1">
              <a:off x="2084832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12" name="Rectangle 211"/>
            <p:cNvSpPr/>
            <p:nvPr/>
          </p:nvSpPr>
          <p:spPr bwMode="auto">
            <a:xfrm>
              <a:off x="1371600" y="4042513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2990088" y="4042513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4608576" y="4042513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371600" y="429161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371600" y="4471162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2276856" y="4291613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2276856" y="447116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3895344" y="429161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3895344" y="447116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5513832" y="4291614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5513832" y="4471162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5561947" y="4728313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814663" y="3993787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946559" y="4242888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845569" y="4422436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2706196" y="4728313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228" name="Straight Arrow Connector 227"/>
            <p:cNvCxnSpPr/>
            <p:nvPr/>
          </p:nvCxnSpPr>
          <p:spPr bwMode="auto">
            <a:xfrm flipV="1">
              <a:off x="2990088" y="3966313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3" name="Group 132"/>
          <p:cNvGrpSpPr/>
          <p:nvPr/>
        </p:nvGrpSpPr>
        <p:grpSpPr>
          <a:xfrm>
            <a:off x="6539207" y="1196026"/>
            <a:ext cx="2128506" cy="3020791"/>
            <a:chOff x="6539207" y="1196026"/>
            <a:chExt cx="2128506" cy="3020791"/>
          </a:xfrm>
        </p:grpSpPr>
        <p:grpSp>
          <p:nvGrpSpPr>
            <p:cNvPr id="134" name="Group 133"/>
            <p:cNvGrpSpPr/>
            <p:nvPr/>
          </p:nvGrpSpPr>
          <p:grpSpPr>
            <a:xfrm>
              <a:off x="6539207" y="1875902"/>
              <a:ext cx="2128506" cy="1004207"/>
              <a:chOff x="3517667" y="3089843"/>
              <a:chExt cx="2495513" cy="1177357"/>
            </a:xfrm>
          </p:grpSpPr>
          <p:sp>
            <p:nvSpPr>
              <p:cNvPr id="174" name="Rounded Rectangle 173"/>
              <p:cNvSpPr/>
              <p:nvPr/>
            </p:nvSpPr>
            <p:spPr bwMode="auto">
              <a:xfrm>
                <a:off x="3517667" y="3089843"/>
                <a:ext cx="2495513" cy="1177357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5" name="Rounded Rectangle 174"/>
              <p:cNvSpPr/>
              <p:nvPr/>
            </p:nvSpPr>
            <p:spPr bwMode="auto">
              <a:xfrm>
                <a:off x="3637914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6" name="Rounded Rectangle 175"/>
              <p:cNvSpPr/>
              <p:nvPr/>
            </p:nvSpPr>
            <p:spPr bwMode="auto">
              <a:xfrm>
                <a:off x="4420449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7" name="Rounded Rectangle 176"/>
              <p:cNvSpPr/>
              <p:nvPr/>
            </p:nvSpPr>
            <p:spPr bwMode="auto">
              <a:xfrm>
                <a:off x="5195375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7516802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70" name="Straight Arrow Connector 169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71" name="Oval 170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3" name="Rectangle 172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8182916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66" name="Straight Arrow Connector 165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7" name="Oval 166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9" name="Rectangle 168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6539207" y="3318678"/>
              <a:ext cx="2128506" cy="731314"/>
              <a:chOff x="3517667" y="4781389"/>
              <a:chExt cx="2495513" cy="857411"/>
            </a:xfrm>
          </p:grpSpPr>
          <p:sp>
            <p:nvSpPr>
              <p:cNvPr id="162" name="Rounded Rectangle 161"/>
              <p:cNvSpPr/>
              <p:nvPr/>
            </p:nvSpPr>
            <p:spPr bwMode="auto">
              <a:xfrm>
                <a:off x="3517667" y="4781389"/>
                <a:ext cx="2495513" cy="857411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3" name="Rounded Rectangle 162"/>
              <p:cNvSpPr/>
              <p:nvPr/>
            </p:nvSpPr>
            <p:spPr bwMode="auto">
              <a:xfrm>
                <a:off x="3637914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700" kern="0" dirty="0" smtClean="0">
                    <a:solidFill>
                      <a:prstClr val="black"/>
                    </a:solidFill>
                    <a:latin typeface="Arial"/>
                  </a:rPr>
                  <a:t>Monitor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4" name="Rounded Rectangle 163"/>
              <p:cNvSpPr/>
              <p:nvPr/>
            </p:nvSpPr>
            <p:spPr bwMode="auto">
              <a:xfrm>
                <a:off x="4420449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5" name="Rounded Rectangle 164"/>
              <p:cNvSpPr/>
              <p:nvPr/>
            </p:nvSpPr>
            <p:spPr bwMode="auto">
              <a:xfrm>
                <a:off x="5195375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685223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58" name="Straight Arrow Connector 157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59" name="Oval 158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0" name="Oval 159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7521956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54" name="Straight Arrow Connector 153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55" name="Oval 154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818204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50" name="Straight Arrow Connector 149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51" name="Oval 150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41" name="Straight Arrow Connector 140"/>
            <p:cNvCxnSpPr/>
            <p:nvPr/>
          </p:nvCxnSpPr>
          <p:spPr bwMode="auto">
            <a:xfrm flipH="1">
              <a:off x="6938031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H="1">
              <a:off x="7609503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43" name="Straight Arrow Connector 142"/>
            <p:cNvCxnSpPr/>
            <p:nvPr/>
          </p:nvCxnSpPr>
          <p:spPr bwMode="auto">
            <a:xfrm flipH="1">
              <a:off x="8270440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44" name="Group 143"/>
            <p:cNvGrpSpPr/>
            <p:nvPr/>
          </p:nvGrpSpPr>
          <p:grpSpPr>
            <a:xfrm>
              <a:off x="6852239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46" name="Straight Arrow Connector 145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47" name="Oval 146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49" name="Rectangle 148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45" name="Rounded Rectangle 12"/>
            <p:cNvSpPr/>
            <p:nvPr/>
          </p:nvSpPr>
          <p:spPr bwMode="auto">
            <a:xfrm>
              <a:off x="6539207" y="1196026"/>
              <a:ext cx="2128506" cy="269191"/>
            </a:xfrm>
            <a:prstGeom prst="roundRect">
              <a:avLst>
                <a:gd name="adj" fmla="val 26833"/>
              </a:avLst>
            </a:prstGeom>
            <a:solidFill>
              <a:srgbClr val="C6D9F1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Stimulus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2050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 Example</a:t>
            </a:r>
          </a:p>
          <a:p>
            <a:pPr lvl="1"/>
            <a:r>
              <a:rPr lang="en-US" sz="2000" dirty="0" smtClean="0"/>
              <a:t>Parallel video and audio decoding</a:t>
            </a:r>
            <a:br>
              <a:rPr lang="en-US" sz="2000" dirty="0" smtClean="0"/>
            </a:br>
            <a:r>
              <a:rPr lang="en-US" sz="2000" dirty="0" smtClean="0"/>
              <a:t>with different frame rates</a:t>
            </a:r>
          </a:p>
          <a:p>
            <a:pPr lvl="3"/>
            <a:endParaRPr lang="en-US" sz="500" dirty="0" smtClean="0"/>
          </a:p>
          <a:p>
            <a:pPr marL="744538" lvl="2" indent="-287338">
              <a:buFont typeface="+mj-lt"/>
              <a:buAutoNum type="arabicPeriod"/>
            </a:pPr>
            <a:r>
              <a:rPr lang="en-US" dirty="0" smtClean="0"/>
              <a:t>Real time schedule: fully parallel</a:t>
            </a:r>
          </a:p>
          <a:p>
            <a:pPr marL="1201738" lvl="3" indent="-287338">
              <a:buFont typeface="+mj-lt"/>
              <a:buAutoNum type="arabicPeriod"/>
            </a:pPr>
            <a:endParaRPr lang="en-US" sz="1600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dirty="0" smtClean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1201738" lvl="3" indent="-287338">
              <a:buFont typeface="+mj-lt"/>
              <a:buAutoNum type="arabicPeriod"/>
            </a:pPr>
            <a:endParaRPr lang="en-US" sz="1600" dirty="0"/>
          </a:p>
          <a:p>
            <a:pPr marL="744538" lvl="2" indent="-287338">
              <a:buFont typeface="+mj-lt"/>
              <a:buAutoNum type="arabicPeriod" startAt="4"/>
            </a:pPr>
            <a:r>
              <a:rPr lang="en-US" dirty="0" smtClean="0"/>
              <a:t>Out-of-order parallel schedule (</a:t>
            </a:r>
            <a:r>
              <a:rPr lang="en-US" dirty="0" err="1" smtClean="0"/>
              <a:t>OoO</a:t>
            </a:r>
            <a:r>
              <a:rPr lang="en-US" dirty="0" smtClean="0"/>
              <a:t> PDES)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14663" y="2794963"/>
            <a:ext cx="3718369" cy="1243637"/>
            <a:chOff x="814663" y="2542401"/>
            <a:chExt cx="3718369" cy="1243637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V="1">
              <a:off x="1371600" y="2667000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1371600" y="3513921"/>
              <a:ext cx="3044951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Arrow Connector 116"/>
            <p:cNvCxnSpPr/>
            <p:nvPr/>
          </p:nvCxnSpPr>
          <p:spPr bwMode="auto">
            <a:xfrm flipV="1">
              <a:off x="4087368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236787" y="350520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00940" y="350903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992964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514173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98220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227404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867596" y="254240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27" name="Straight Arrow Connector 126"/>
            <p:cNvCxnSpPr/>
            <p:nvPr/>
          </p:nvCxnSpPr>
          <p:spPr bwMode="auto">
            <a:xfrm flipV="1">
              <a:off x="351129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Arrow Connector 127"/>
            <p:cNvCxnSpPr/>
            <p:nvPr/>
          </p:nvCxnSpPr>
          <p:spPr bwMode="auto">
            <a:xfrm flipV="1">
              <a:off x="318211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Arrow Connector 128"/>
            <p:cNvCxnSpPr/>
            <p:nvPr/>
          </p:nvCxnSpPr>
          <p:spPr bwMode="auto">
            <a:xfrm flipV="1">
              <a:off x="2798065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0" name="Straight Arrow Connector 129"/>
            <p:cNvCxnSpPr/>
            <p:nvPr/>
          </p:nvCxnSpPr>
          <p:spPr bwMode="auto">
            <a:xfrm flipV="1">
              <a:off x="227685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Arrow Connector 130"/>
            <p:cNvCxnSpPr/>
            <p:nvPr/>
          </p:nvCxnSpPr>
          <p:spPr bwMode="auto">
            <a:xfrm flipV="1">
              <a:off x="208483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/>
            <p:nvPr/>
          </p:nvSpPr>
          <p:spPr bwMode="auto">
            <a:xfrm>
              <a:off x="1371600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276856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182112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1371600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371600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084832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2084832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798064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798064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3511296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511296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677605" y="3505200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14663" y="2770674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46559" y="301977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45569" y="3199323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814663" y="4572000"/>
            <a:ext cx="3718369" cy="1243637"/>
            <a:chOff x="814663" y="2542401"/>
            <a:chExt cx="3718369" cy="1243637"/>
          </a:xfrm>
        </p:grpSpPr>
        <p:cxnSp>
          <p:nvCxnSpPr>
            <p:cNvPr id="134" name="Straight Arrow Connector 133"/>
            <p:cNvCxnSpPr/>
            <p:nvPr/>
          </p:nvCxnSpPr>
          <p:spPr bwMode="auto">
            <a:xfrm flipV="1">
              <a:off x="1371600" y="2667000"/>
              <a:ext cx="0" cy="846922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5" name="Straight Arrow Connector 134"/>
            <p:cNvCxnSpPr/>
            <p:nvPr/>
          </p:nvCxnSpPr>
          <p:spPr bwMode="auto">
            <a:xfrm>
              <a:off x="1371600" y="3513921"/>
              <a:ext cx="3044951" cy="0"/>
            </a:xfrm>
            <a:prstGeom prst="straightConnector1">
              <a:avLst/>
            </a:pr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6" name="Straight Arrow Connector 135"/>
            <p:cNvCxnSpPr/>
            <p:nvPr/>
          </p:nvCxnSpPr>
          <p:spPr bwMode="auto">
            <a:xfrm flipV="1">
              <a:off x="4087368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7" name="TextBox 136"/>
            <p:cNvSpPr txBox="1"/>
            <p:nvPr/>
          </p:nvSpPr>
          <p:spPr>
            <a:xfrm>
              <a:off x="1236787" y="3505200"/>
              <a:ext cx="269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0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800940" y="350903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26.12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992964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33.33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514173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52.25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898220" y="2542401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66.67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227404" y="350520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78.38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867596" y="254240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100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 bwMode="auto">
            <a:xfrm flipV="1">
              <a:off x="351129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5" name="Straight Arrow Connector 144"/>
            <p:cNvCxnSpPr/>
            <p:nvPr/>
          </p:nvCxnSpPr>
          <p:spPr bwMode="auto">
            <a:xfrm flipV="1">
              <a:off x="318211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6" name="Straight Arrow Connector 145"/>
            <p:cNvCxnSpPr/>
            <p:nvPr/>
          </p:nvCxnSpPr>
          <p:spPr bwMode="auto">
            <a:xfrm flipV="1">
              <a:off x="2798065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7" name="Straight Arrow Connector 146"/>
            <p:cNvCxnSpPr/>
            <p:nvPr/>
          </p:nvCxnSpPr>
          <p:spPr bwMode="auto">
            <a:xfrm flipV="1">
              <a:off x="2276856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8" name="Straight Arrow Connector 147"/>
            <p:cNvCxnSpPr/>
            <p:nvPr/>
          </p:nvCxnSpPr>
          <p:spPr bwMode="auto">
            <a:xfrm flipV="1">
              <a:off x="2084832" y="2743200"/>
              <a:ext cx="0" cy="770722"/>
            </a:xfrm>
            <a:prstGeom prst="straightConnector1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49" name="Rectangle 148"/>
            <p:cNvSpPr/>
            <p:nvPr/>
          </p:nvSpPr>
          <p:spPr bwMode="auto">
            <a:xfrm>
              <a:off x="1371600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1</a:t>
              </a:r>
            </a:p>
          </p:txBody>
        </p:sp>
        <p:sp>
          <p:nvSpPr>
            <p:cNvPr id="150" name="Rectangle 149"/>
            <p:cNvSpPr/>
            <p:nvPr/>
          </p:nvSpPr>
          <p:spPr bwMode="auto">
            <a:xfrm>
              <a:off x="2276856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Frame 2</a:t>
              </a:r>
            </a:p>
          </p:txBody>
        </p:sp>
        <p:sp>
          <p:nvSpPr>
            <p:cNvPr id="151" name="Rectangle 150"/>
            <p:cNvSpPr/>
            <p:nvPr/>
          </p:nvSpPr>
          <p:spPr bwMode="auto">
            <a:xfrm>
              <a:off x="3182112" y="2819400"/>
              <a:ext cx="905256" cy="179548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Frame 3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152" name="Rectangle 151"/>
            <p:cNvSpPr/>
            <p:nvPr/>
          </p:nvSpPr>
          <p:spPr bwMode="auto">
            <a:xfrm>
              <a:off x="1371600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+mj-lt"/>
                </a:rPr>
                <a:t>LF 1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153" name="Rectangle 152"/>
            <p:cNvSpPr/>
            <p:nvPr/>
          </p:nvSpPr>
          <p:spPr bwMode="auto">
            <a:xfrm>
              <a:off x="1371600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1</a:t>
              </a: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2084832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2</a:t>
              </a:r>
            </a:p>
          </p:txBody>
        </p:sp>
        <p:sp>
          <p:nvSpPr>
            <p:cNvPr id="155" name="Rectangle 154"/>
            <p:cNvSpPr/>
            <p:nvPr/>
          </p:nvSpPr>
          <p:spPr bwMode="auto">
            <a:xfrm>
              <a:off x="2084832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2</a:t>
              </a: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2798064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3</a:t>
              </a:r>
            </a:p>
          </p:txBody>
        </p:sp>
        <p:sp>
          <p:nvSpPr>
            <p:cNvPr id="157" name="Rectangle 156"/>
            <p:cNvSpPr/>
            <p:nvPr/>
          </p:nvSpPr>
          <p:spPr bwMode="auto">
            <a:xfrm>
              <a:off x="2798064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3</a:t>
              </a:r>
            </a:p>
          </p:txBody>
        </p:sp>
        <p:sp>
          <p:nvSpPr>
            <p:cNvPr id="158" name="Rectangle 157"/>
            <p:cNvSpPr/>
            <p:nvPr/>
          </p:nvSpPr>
          <p:spPr bwMode="auto">
            <a:xfrm>
              <a:off x="3511296" y="3068501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LF 4</a:t>
              </a:r>
            </a:p>
          </p:txBody>
        </p:sp>
        <p:sp>
          <p:nvSpPr>
            <p:cNvPr id="159" name="Rectangle 158"/>
            <p:cNvSpPr/>
            <p:nvPr/>
          </p:nvSpPr>
          <p:spPr bwMode="auto">
            <a:xfrm>
              <a:off x="3511296" y="3248049"/>
              <a:ext cx="713232" cy="179548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RF 4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677605" y="3505200"/>
              <a:ext cx="8554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Time [</a:t>
              </a:r>
              <a:r>
                <a:rPr lang="en-US" sz="1200" dirty="0" err="1" smtClean="0">
                  <a:latin typeface="+mj-lt"/>
                </a:rPr>
                <a:t>ms</a:t>
              </a:r>
              <a:r>
                <a:rPr lang="en-US" sz="1200" dirty="0" smtClean="0">
                  <a:latin typeface="+mj-lt"/>
                </a:rPr>
                <a:t>]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814663" y="2770674"/>
              <a:ext cx="573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Video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946559" y="301977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Left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845569" y="3199323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>
                  <a:latin typeface="+mj-lt"/>
                </a:rPr>
                <a:t>Right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6539207" y="1196026"/>
            <a:ext cx="2128506" cy="3020791"/>
            <a:chOff x="6539207" y="1196026"/>
            <a:chExt cx="2128506" cy="3020791"/>
          </a:xfrm>
        </p:grpSpPr>
        <p:grpSp>
          <p:nvGrpSpPr>
            <p:cNvPr id="165" name="Group 164"/>
            <p:cNvGrpSpPr/>
            <p:nvPr/>
          </p:nvGrpSpPr>
          <p:grpSpPr>
            <a:xfrm>
              <a:off x="6539207" y="1875902"/>
              <a:ext cx="2128506" cy="1004207"/>
              <a:chOff x="3517667" y="3089843"/>
              <a:chExt cx="2495513" cy="1177357"/>
            </a:xfrm>
          </p:grpSpPr>
          <p:sp>
            <p:nvSpPr>
              <p:cNvPr id="205" name="Rounded Rectangle 204"/>
              <p:cNvSpPr/>
              <p:nvPr/>
            </p:nvSpPr>
            <p:spPr bwMode="auto">
              <a:xfrm>
                <a:off x="3517667" y="3089843"/>
                <a:ext cx="2495513" cy="1177357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6" name="Rounded Rectangle 205"/>
              <p:cNvSpPr/>
              <p:nvPr/>
            </p:nvSpPr>
            <p:spPr bwMode="auto">
              <a:xfrm>
                <a:off x="3637914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7" name="Rounded Rectangle 206"/>
              <p:cNvSpPr/>
              <p:nvPr/>
            </p:nvSpPr>
            <p:spPr bwMode="auto">
              <a:xfrm>
                <a:off x="4420449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8" name="Rounded Rectangle 207"/>
              <p:cNvSpPr/>
              <p:nvPr/>
            </p:nvSpPr>
            <p:spPr bwMode="auto">
              <a:xfrm>
                <a:off x="5195375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6" name="Group 165"/>
            <p:cNvGrpSpPr/>
            <p:nvPr/>
          </p:nvGrpSpPr>
          <p:grpSpPr>
            <a:xfrm>
              <a:off x="7516802" y="1385259"/>
              <a:ext cx="173315" cy="580492"/>
              <a:chOff x="3884674" y="2514600"/>
              <a:chExt cx="203199" cy="680583"/>
            </a:xfrm>
          </p:grpSpPr>
          <p:cxnSp>
            <p:nvCxnSpPr>
              <p:cNvPr id="201" name="Straight Arrow Connector 200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02" name="Oval 201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7" name="Group 166"/>
            <p:cNvGrpSpPr/>
            <p:nvPr/>
          </p:nvGrpSpPr>
          <p:grpSpPr>
            <a:xfrm>
              <a:off x="8182916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97" name="Straight Arrow Connector 19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98" name="Oval 197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9" name="Oval 198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0" name="Rectangle 199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8" name="Group 167"/>
            <p:cNvGrpSpPr/>
            <p:nvPr/>
          </p:nvGrpSpPr>
          <p:grpSpPr>
            <a:xfrm>
              <a:off x="6539207" y="3318678"/>
              <a:ext cx="2128506" cy="731314"/>
              <a:chOff x="3517667" y="4781389"/>
              <a:chExt cx="2495513" cy="857411"/>
            </a:xfrm>
          </p:grpSpPr>
          <p:sp>
            <p:nvSpPr>
              <p:cNvPr id="193" name="Rounded Rectangle 192"/>
              <p:cNvSpPr/>
              <p:nvPr/>
            </p:nvSpPr>
            <p:spPr bwMode="auto">
              <a:xfrm>
                <a:off x="3517667" y="4781389"/>
                <a:ext cx="2495513" cy="857411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4" name="Rounded Rectangle 193"/>
              <p:cNvSpPr/>
              <p:nvPr/>
            </p:nvSpPr>
            <p:spPr bwMode="auto">
              <a:xfrm>
                <a:off x="3637914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700" kern="0" dirty="0" smtClean="0">
                    <a:solidFill>
                      <a:prstClr val="black"/>
                    </a:solidFill>
                    <a:latin typeface="Arial"/>
                  </a:rPr>
                  <a:t>Monitor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5" name="Rounded Rectangle 194"/>
              <p:cNvSpPr/>
              <p:nvPr/>
            </p:nvSpPr>
            <p:spPr bwMode="auto">
              <a:xfrm>
                <a:off x="4420449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6" name="Rounded Rectangle 195"/>
              <p:cNvSpPr/>
              <p:nvPr/>
            </p:nvSpPr>
            <p:spPr bwMode="auto">
              <a:xfrm>
                <a:off x="5195375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685223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9" name="Straight Arrow Connector 18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90" name="Oval 18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1" name="Oval 19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2" name="Rectangle 19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70" name="Group 169"/>
            <p:cNvGrpSpPr/>
            <p:nvPr/>
          </p:nvGrpSpPr>
          <p:grpSpPr>
            <a:xfrm>
              <a:off x="7521956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5" name="Straight Arrow Connector 184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86" name="Oval 185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8" name="Rectangle 187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818204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1" name="Straight Arrow Connector 180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82" name="Oval 181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3" name="Oval 182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72" name="Straight Arrow Connector 171"/>
            <p:cNvCxnSpPr/>
            <p:nvPr/>
          </p:nvCxnSpPr>
          <p:spPr bwMode="auto">
            <a:xfrm flipH="1">
              <a:off x="6938031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3" name="Straight Arrow Connector 172"/>
            <p:cNvCxnSpPr/>
            <p:nvPr/>
          </p:nvCxnSpPr>
          <p:spPr bwMode="auto">
            <a:xfrm flipH="1">
              <a:off x="7609503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4" name="Straight Arrow Connector 173"/>
            <p:cNvCxnSpPr/>
            <p:nvPr/>
          </p:nvCxnSpPr>
          <p:spPr bwMode="auto">
            <a:xfrm flipH="1">
              <a:off x="8270440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75" name="Group 174"/>
            <p:cNvGrpSpPr/>
            <p:nvPr/>
          </p:nvGrpSpPr>
          <p:grpSpPr>
            <a:xfrm>
              <a:off x="6852239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77" name="Straight Arrow Connector 17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78" name="Oval 177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0" name="Rectangle 179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76" name="Rounded Rectangle 12"/>
            <p:cNvSpPr/>
            <p:nvPr/>
          </p:nvSpPr>
          <p:spPr bwMode="auto">
            <a:xfrm>
              <a:off x="6539207" y="1196026"/>
              <a:ext cx="2128506" cy="269191"/>
            </a:xfrm>
            <a:prstGeom prst="roundRect">
              <a:avLst>
                <a:gd name="adj" fmla="val 26833"/>
              </a:avLst>
            </a:prstGeom>
            <a:solidFill>
              <a:srgbClr val="C6D9F1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Stimulus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4893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 Example</a:t>
            </a:r>
          </a:p>
          <a:p>
            <a:pPr lvl="1"/>
            <a:r>
              <a:rPr lang="en-US" sz="2000" dirty="0" smtClean="0"/>
              <a:t>Parallel video and audio decoding</a:t>
            </a:r>
            <a:br>
              <a:rPr lang="en-US" sz="2000" dirty="0" smtClean="0"/>
            </a:br>
            <a:r>
              <a:rPr lang="en-US" sz="2000" dirty="0" smtClean="0"/>
              <a:t>with different frame rates</a:t>
            </a:r>
          </a:p>
          <a:p>
            <a:r>
              <a:rPr lang="en-US" sz="2400" dirty="0" smtClean="0"/>
              <a:t>Simulator Run Times</a:t>
            </a:r>
          </a:p>
          <a:p>
            <a:pPr lvl="1"/>
            <a:r>
              <a:rPr lang="en-US" sz="2000" dirty="0" smtClean="0"/>
              <a:t>4-core</a:t>
            </a:r>
            <a:r>
              <a:rPr lang="en-US" dirty="0"/>
              <a:t> Intel® Xeon® </a:t>
            </a:r>
            <a:r>
              <a:rPr lang="en-US" dirty="0" smtClean="0"/>
              <a:t>CPU at </a:t>
            </a:r>
            <a:r>
              <a:rPr lang="en-US" dirty="0"/>
              <a:t>3.4 </a:t>
            </a:r>
            <a:r>
              <a:rPr lang="en-US" dirty="0" smtClean="0"/>
              <a:t>GHz</a:t>
            </a:r>
          </a:p>
          <a:p>
            <a:pPr lvl="1"/>
            <a:r>
              <a:rPr lang="en-US" sz="2000" dirty="0" smtClean="0"/>
              <a:t>RISC v0.2.1, </a:t>
            </a:r>
            <a:r>
              <a:rPr lang="en-US" sz="2000" dirty="0" err="1" smtClean="0"/>
              <a:t>Posix</a:t>
            </a:r>
            <a:r>
              <a:rPr lang="en-US" sz="2000" dirty="0" smtClean="0"/>
              <a:t>-threads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164" name="Group 163"/>
          <p:cNvGrpSpPr/>
          <p:nvPr/>
        </p:nvGrpSpPr>
        <p:grpSpPr>
          <a:xfrm>
            <a:off x="6539207" y="1196026"/>
            <a:ext cx="2128506" cy="3020791"/>
            <a:chOff x="6539207" y="1196026"/>
            <a:chExt cx="2128506" cy="3020791"/>
          </a:xfrm>
        </p:grpSpPr>
        <p:grpSp>
          <p:nvGrpSpPr>
            <p:cNvPr id="165" name="Group 164"/>
            <p:cNvGrpSpPr/>
            <p:nvPr/>
          </p:nvGrpSpPr>
          <p:grpSpPr>
            <a:xfrm>
              <a:off x="6539207" y="1875902"/>
              <a:ext cx="2128506" cy="1004207"/>
              <a:chOff x="3517667" y="3089843"/>
              <a:chExt cx="2495513" cy="1177357"/>
            </a:xfrm>
          </p:grpSpPr>
          <p:sp>
            <p:nvSpPr>
              <p:cNvPr id="205" name="Rounded Rectangle 204"/>
              <p:cNvSpPr/>
              <p:nvPr/>
            </p:nvSpPr>
            <p:spPr bwMode="auto">
              <a:xfrm>
                <a:off x="3517667" y="3089843"/>
                <a:ext cx="2495513" cy="1177357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6" name="Rounded Rectangle 205"/>
              <p:cNvSpPr/>
              <p:nvPr/>
            </p:nvSpPr>
            <p:spPr bwMode="auto">
              <a:xfrm>
                <a:off x="3637914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7" name="Rounded Rectangle 206"/>
              <p:cNvSpPr/>
              <p:nvPr/>
            </p:nvSpPr>
            <p:spPr bwMode="auto">
              <a:xfrm>
                <a:off x="4420449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8" name="Rounded Rectangle 207"/>
              <p:cNvSpPr/>
              <p:nvPr/>
            </p:nvSpPr>
            <p:spPr bwMode="auto">
              <a:xfrm>
                <a:off x="5195375" y="3195183"/>
                <a:ext cx="702034" cy="995817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Audio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Codec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6" name="Group 165"/>
            <p:cNvGrpSpPr/>
            <p:nvPr/>
          </p:nvGrpSpPr>
          <p:grpSpPr>
            <a:xfrm>
              <a:off x="7516802" y="1385259"/>
              <a:ext cx="173315" cy="580492"/>
              <a:chOff x="3884674" y="2514600"/>
              <a:chExt cx="203199" cy="680583"/>
            </a:xfrm>
          </p:grpSpPr>
          <p:cxnSp>
            <p:nvCxnSpPr>
              <p:cNvPr id="201" name="Straight Arrow Connector 200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02" name="Oval 201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7" name="Group 166"/>
            <p:cNvGrpSpPr/>
            <p:nvPr/>
          </p:nvGrpSpPr>
          <p:grpSpPr>
            <a:xfrm>
              <a:off x="8182916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97" name="Straight Arrow Connector 19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98" name="Oval 197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9" name="Oval 198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00" name="Rectangle 199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8" name="Group 167"/>
            <p:cNvGrpSpPr/>
            <p:nvPr/>
          </p:nvGrpSpPr>
          <p:grpSpPr>
            <a:xfrm>
              <a:off x="6539207" y="3318678"/>
              <a:ext cx="2128506" cy="731314"/>
              <a:chOff x="3517667" y="4781389"/>
              <a:chExt cx="2495513" cy="857411"/>
            </a:xfrm>
          </p:grpSpPr>
          <p:sp>
            <p:nvSpPr>
              <p:cNvPr id="193" name="Rounded Rectangle 192"/>
              <p:cNvSpPr/>
              <p:nvPr/>
            </p:nvSpPr>
            <p:spPr bwMode="auto">
              <a:xfrm>
                <a:off x="3517667" y="4781389"/>
                <a:ext cx="2495513" cy="857411"/>
              </a:xfrm>
              <a:prstGeom prst="roundRect">
                <a:avLst>
                  <a:gd name="adj" fmla="val 10971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t" anchorCtr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DUT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4" name="Rounded Rectangle 193"/>
              <p:cNvSpPr/>
              <p:nvPr/>
            </p:nvSpPr>
            <p:spPr bwMode="auto">
              <a:xfrm>
                <a:off x="3637914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Video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700" kern="0" dirty="0" smtClean="0">
                    <a:solidFill>
                      <a:prstClr val="black"/>
                    </a:solidFill>
                    <a:latin typeface="Arial"/>
                  </a:rPr>
                  <a:t>Monitor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5" name="Rounded Rectangle 194"/>
              <p:cNvSpPr/>
              <p:nvPr/>
            </p:nvSpPr>
            <p:spPr bwMode="auto">
              <a:xfrm>
                <a:off x="4420449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Left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6" name="Rounded Rectangle 195"/>
              <p:cNvSpPr/>
              <p:nvPr/>
            </p:nvSpPr>
            <p:spPr bwMode="auto">
              <a:xfrm>
                <a:off x="5195375" y="4886729"/>
                <a:ext cx="702034" cy="660909"/>
              </a:xfrm>
              <a:prstGeom prst="roundRect">
                <a:avLst/>
              </a:prstGeom>
              <a:solidFill>
                <a:srgbClr val="0080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Right</a:t>
                </a:r>
                <a:b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</a:b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Speaker</a:t>
                </a: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685223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9" name="Straight Arrow Connector 188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90" name="Oval 189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1" name="Oval 190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2" name="Rectangle 191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70" name="Group 169"/>
            <p:cNvGrpSpPr/>
            <p:nvPr/>
          </p:nvGrpSpPr>
          <p:grpSpPr>
            <a:xfrm>
              <a:off x="7521956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5" name="Straight Arrow Connector 184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86" name="Oval 185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8" name="Rectangle 187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8182049" y="2819566"/>
              <a:ext cx="173315" cy="580492"/>
              <a:chOff x="3884674" y="2514600"/>
              <a:chExt cx="203199" cy="680583"/>
            </a:xfrm>
          </p:grpSpPr>
          <p:cxnSp>
            <p:nvCxnSpPr>
              <p:cNvPr id="181" name="Straight Arrow Connector 180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82" name="Oval 181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3" name="Oval 182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72" name="Straight Arrow Connector 171"/>
            <p:cNvCxnSpPr/>
            <p:nvPr/>
          </p:nvCxnSpPr>
          <p:spPr bwMode="auto">
            <a:xfrm flipH="1">
              <a:off x="6938031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3" name="Straight Arrow Connector 172"/>
            <p:cNvCxnSpPr/>
            <p:nvPr/>
          </p:nvCxnSpPr>
          <p:spPr bwMode="auto">
            <a:xfrm flipH="1">
              <a:off x="7609503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4" name="Straight Arrow Connector 173"/>
            <p:cNvCxnSpPr/>
            <p:nvPr/>
          </p:nvCxnSpPr>
          <p:spPr bwMode="auto">
            <a:xfrm flipH="1">
              <a:off x="8270440" y="3961305"/>
              <a:ext cx="1732" cy="25551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75" name="Group 174"/>
            <p:cNvGrpSpPr/>
            <p:nvPr/>
          </p:nvGrpSpPr>
          <p:grpSpPr>
            <a:xfrm>
              <a:off x="6852239" y="1385259"/>
              <a:ext cx="173315" cy="580492"/>
              <a:chOff x="3884674" y="2514600"/>
              <a:chExt cx="203199" cy="680583"/>
            </a:xfrm>
          </p:grpSpPr>
          <p:cxnSp>
            <p:nvCxnSpPr>
              <p:cNvPr id="177" name="Straight Arrow Connector 176"/>
              <p:cNvCxnSpPr/>
              <p:nvPr/>
            </p:nvCxnSpPr>
            <p:spPr bwMode="auto">
              <a:xfrm>
                <a:off x="3987289" y="2514600"/>
                <a:ext cx="0" cy="68058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78" name="Oval 177"/>
              <p:cNvSpPr/>
              <p:nvPr/>
            </p:nvSpPr>
            <p:spPr bwMode="auto">
              <a:xfrm>
                <a:off x="3884674" y="2663145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 bwMode="auto">
              <a:xfrm>
                <a:off x="3884674" y="2854891"/>
                <a:ext cx="201168" cy="201168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0" name="Rectangle 179"/>
              <p:cNvSpPr/>
              <p:nvPr/>
            </p:nvSpPr>
            <p:spPr bwMode="auto">
              <a:xfrm>
                <a:off x="3886705" y="2757658"/>
                <a:ext cx="201168" cy="201168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76" name="Rounded Rectangle 12"/>
            <p:cNvSpPr/>
            <p:nvPr/>
          </p:nvSpPr>
          <p:spPr bwMode="auto">
            <a:xfrm>
              <a:off x="6539207" y="1196026"/>
              <a:ext cx="2128506" cy="269191"/>
            </a:xfrm>
            <a:prstGeom prst="roundRect">
              <a:avLst>
                <a:gd name="adj" fmla="val 26833"/>
              </a:avLst>
            </a:prstGeom>
            <a:solidFill>
              <a:srgbClr val="C6D9F1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Stimulus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aphicFrame>
        <p:nvGraphicFramePr>
          <p:cNvPr id="114" name="内容占位符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45031"/>
              </p:ext>
            </p:extLst>
          </p:nvPr>
        </p:nvGraphicFramePr>
        <p:xfrm>
          <a:off x="1204045" y="3581400"/>
          <a:ext cx="5120555" cy="24385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1133822"/>
                <a:gridCol w="1024111"/>
                <a:gridCol w="1024111"/>
                <a:gridCol w="1024111"/>
              </a:tblGrid>
              <a:tr h="289378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DES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PDES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OoO</a:t>
                      </a:r>
                      <a:r>
                        <a:rPr lang="en-US" altLang="zh-CN" sz="1400" dirty="0" smtClean="0"/>
                        <a:t> PDES</a:t>
                      </a:r>
                      <a:endParaRPr lang="zh-CN" altLang="en-US" sz="1400" dirty="0"/>
                    </a:p>
                  </a:txBody>
                  <a:tcPr anchor="ctr"/>
                </a:tc>
              </a:tr>
              <a:tr h="320070"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10</a:t>
                      </a:r>
                      <a:r>
                        <a:rPr lang="zh-CN" altLang="en-US" sz="1400" baseline="0" dirty="0" smtClean="0"/>
                        <a:t> </a:t>
                      </a:r>
                      <a:r>
                        <a:rPr lang="en-US" altLang="zh-CN" sz="1400" baseline="0" dirty="0" smtClean="0"/>
                        <a:t>sec</a:t>
                      </a:r>
                      <a:br>
                        <a:rPr lang="en-US" altLang="zh-CN" sz="1400" baseline="0" dirty="0" smtClean="0"/>
                      </a:br>
                      <a:r>
                        <a:rPr lang="en-US" altLang="zh-CN" sz="1400" baseline="0" dirty="0" smtClean="0"/>
                        <a:t>stream</a:t>
                      </a:r>
                      <a:endParaRPr lang="en-US" altLang="zh-CN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Run Time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6.98 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4.67 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2.94 s</a:t>
                      </a:r>
                      <a:endParaRPr lang="zh-CN" altLang="en-US" sz="1400" dirty="0"/>
                    </a:p>
                  </a:txBody>
                  <a:tcPr/>
                </a:tc>
              </a:tr>
              <a:tr h="32007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CPU Load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97%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145%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238%</a:t>
                      </a:r>
                      <a:endParaRPr lang="zh-CN" altLang="en-US" sz="1400" dirty="0"/>
                    </a:p>
                  </a:txBody>
                  <a:tcPr/>
                </a:tc>
              </a:tr>
              <a:tr h="32007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Speedup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 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1.49 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2.37 x</a:t>
                      </a:r>
                      <a:endParaRPr lang="zh-CN" altLang="en-US" sz="1400" dirty="0"/>
                    </a:p>
                  </a:txBody>
                  <a:tcPr/>
                </a:tc>
              </a:tr>
              <a:tr h="320070"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100 sec</a:t>
                      </a:r>
                    </a:p>
                    <a:p>
                      <a:pPr algn="ctr"/>
                      <a:r>
                        <a:rPr lang="en-US" altLang="zh-CN" sz="1400" dirty="0" smtClean="0"/>
                        <a:t>stream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Run Time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68.21 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45.91 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28.13 s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007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CPU Load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100%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149%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251%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007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Speedup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 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1.49 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2.42 x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089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TLM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: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play.cpp</a:t>
            </a:r>
            <a:r>
              <a:rPr lang="en-US" sz="2400" dirty="0" smtClean="0"/>
              <a:t> (original model)</a:t>
            </a:r>
          </a:p>
          <a:p>
            <a:pPr lvl="1"/>
            <a:r>
              <a:rPr lang="en-US" sz="2000" dirty="0" smtClean="0"/>
              <a:t>User-defined queue channels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76400" y="2133600"/>
            <a:ext cx="4336780" cy="4131676"/>
            <a:chOff x="1676400" y="2133600"/>
            <a:chExt cx="4336780" cy="4131676"/>
          </a:xfrm>
        </p:grpSpPr>
        <p:sp>
          <p:nvSpPr>
            <p:cNvPr id="25" name="TextBox 74"/>
            <p:cNvSpPr txBox="1">
              <a:spLocks noChangeArrowheads="1"/>
            </p:cNvSpPr>
            <p:nvPr/>
          </p:nvSpPr>
          <p:spPr bwMode="auto">
            <a:xfrm>
              <a:off x="3657283" y="5834389"/>
              <a:ext cx="6559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Video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30</a:t>
              </a:r>
              <a:r>
                <a:rPr kumimoji="0" lang="en-US" sz="11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FPS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26" name="TextBox 75"/>
            <p:cNvSpPr txBox="1">
              <a:spLocks noChangeArrowheads="1"/>
            </p:cNvSpPr>
            <p:nvPr/>
          </p:nvSpPr>
          <p:spPr bwMode="auto">
            <a:xfrm>
              <a:off x="4516103" y="5831196"/>
              <a:ext cx="13003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2 Audio Channels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38.28 FPS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28" name="Straight Arrow Connector 27"/>
            <p:cNvCxnSpPr>
              <a:stCxn id="77" idx="4"/>
              <a:endCxn id="17" idx="1"/>
            </p:cNvCxnSpPr>
            <p:nvPr/>
          </p:nvCxnSpPr>
          <p:spPr bwMode="auto">
            <a:xfrm>
              <a:off x="3117341" y="2450080"/>
              <a:ext cx="400326" cy="462"/>
            </a:xfrm>
            <a:prstGeom prst="straightConnector1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77" name="Can 76"/>
            <p:cNvSpPr/>
            <p:nvPr/>
          </p:nvSpPr>
          <p:spPr bwMode="auto">
            <a:xfrm>
              <a:off x="2628807" y="2210511"/>
              <a:ext cx="488534" cy="479138"/>
            </a:xfrm>
            <a:prstGeom prst="can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TextBox 84"/>
            <p:cNvSpPr txBox="1">
              <a:spLocks noChangeArrowheads="1"/>
            </p:cNvSpPr>
            <p:nvPr/>
          </p:nvSpPr>
          <p:spPr bwMode="auto">
            <a:xfrm>
              <a:off x="1676400" y="2133600"/>
              <a:ext cx="92525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  <a:t>Multimedia</a:t>
              </a:r>
              <a:b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</a:br>
              <a: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  <a:t>input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  <a:t>stream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517667" y="2292739"/>
              <a:ext cx="2495513" cy="3541650"/>
              <a:chOff x="3517667" y="2292739"/>
              <a:chExt cx="2495513" cy="354165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3517667" y="3089843"/>
                <a:ext cx="2495513" cy="1177357"/>
                <a:chOff x="3517667" y="3089843"/>
                <a:chExt cx="2495513" cy="1177357"/>
              </a:xfrm>
            </p:grpSpPr>
            <p:sp>
              <p:nvSpPr>
                <p:cNvPr id="14" name="Rounded Rectangle 13"/>
                <p:cNvSpPr/>
                <p:nvPr/>
              </p:nvSpPr>
              <p:spPr bwMode="auto">
                <a:xfrm>
                  <a:off x="3517667" y="3089843"/>
                  <a:ext cx="2495513" cy="1177357"/>
                </a:xfrm>
                <a:prstGeom prst="roundRect">
                  <a:avLst>
                    <a:gd name="adj" fmla="val 10971"/>
                  </a:avLst>
                </a:prstGeom>
                <a:solidFill>
                  <a:srgbClr val="C6D9F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DUT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 bwMode="auto">
                <a:xfrm>
                  <a:off x="3637914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Video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 bwMode="auto">
                <a:xfrm>
                  <a:off x="4420449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Left</a:t>
                  </a:r>
                  <a:b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Audio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6" name="Rounded Rectangle 85"/>
                <p:cNvSpPr/>
                <p:nvPr/>
              </p:nvSpPr>
              <p:spPr bwMode="auto">
                <a:xfrm>
                  <a:off x="5195375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Right</a:t>
                  </a:r>
                  <a:b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Audio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4663823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89" name="Straight Arrow Connector 8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90" name="Oval 8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1" name="Oval 9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5444792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94" name="Straight Arrow Connector 93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95" name="Oval 94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6" name="Oval 95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517667" y="4781389"/>
                <a:ext cx="2495513" cy="857411"/>
                <a:chOff x="3517667" y="4781389"/>
                <a:chExt cx="2495513" cy="857411"/>
              </a:xfrm>
            </p:grpSpPr>
            <p:sp>
              <p:nvSpPr>
                <p:cNvPr id="113" name="Rounded Rectangle 112"/>
                <p:cNvSpPr/>
                <p:nvPr/>
              </p:nvSpPr>
              <p:spPr bwMode="auto">
                <a:xfrm>
                  <a:off x="3517667" y="4781389"/>
                  <a:ext cx="2495513" cy="857411"/>
                </a:xfrm>
                <a:prstGeom prst="roundRect">
                  <a:avLst>
                    <a:gd name="adj" fmla="val 10971"/>
                  </a:avLst>
                </a:prstGeom>
                <a:solidFill>
                  <a:srgbClr val="C6D9F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DUT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4" name="Rounded Rectangle 113"/>
                <p:cNvSpPr/>
                <p:nvPr/>
              </p:nvSpPr>
              <p:spPr bwMode="auto">
                <a:xfrm>
                  <a:off x="3637914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Video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900" kern="0" dirty="0" smtClean="0">
                      <a:solidFill>
                        <a:prstClr val="black"/>
                      </a:solidFill>
                      <a:latin typeface="Arial"/>
                    </a:rPr>
                    <a:t>Monitor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5" name="Rounded Rectangle 114"/>
                <p:cNvSpPr/>
                <p:nvPr/>
              </p:nvSpPr>
              <p:spPr bwMode="auto">
                <a:xfrm>
                  <a:off x="4420449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Left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Speaker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6" name="Rounded Rectangle 115"/>
                <p:cNvSpPr/>
                <p:nvPr/>
              </p:nvSpPr>
              <p:spPr bwMode="auto">
                <a:xfrm>
                  <a:off x="5195375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Right</a:t>
                  </a:r>
                  <a:b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Speaker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3884674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99" name="Straight Arrow Connector 9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00" name="Oval 9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1" name="Oval 10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2" name="Rectangle 10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4669866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104" name="Straight Arrow Connector 103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05" name="Oval 104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6" name="Oval 105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08" name="Group 107"/>
              <p:cNvGrpSpPr/>
              <p:nvPr/>
            </p:nvGrpSpPr>
            <p:grpSpPr>
              <a:xfrm>
                <a:off x="5443776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109" name="Straight Arrow Connector 10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10" name="Oval 10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1" name="Oval 11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cxnSp>
            <p:nvCxnSpPr>
              <p:cNvPr id="118" name="Straight Arrow Connector 117"/>
              <p:cNvCxnSpPr>
                <a:endCxn id="25" idx="0"/>
              </p:cNvCxnSpPr>
              <p:nvPr/>
            </p:nvCxnSpPr>
            <p:spPr bwMode="auto">
              <a:xfrm flipH="1">
                <a:off x="3985258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22" name="Straight Arrow Connector 121"/>
              <p:cNvCxnSpPr/>
              <p:nvPr/>
            </p:nvCxnSpPr>
            <p:spPr bwMode="auto">
              <a:xfrm flipH="1">
                <a:off x="4772508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23" name="Straight Arrow Connector 122"/>
              <p:cNvCxnSpPr/>
              <p:nvPr/>
            </p:nvCxnSpPr>
            <p:spPr bwMode="auto">
              <a:xfrm flipH="1">
                <a:off x="5547407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7" name="Group 6"/>
              <p:cNvGrpSpPr/>
              <p:nvPr/>
            </p:nvGrpSpPr>
            <p:grpSpPr>
              <a:xfrm>
                <a:off x="3884674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67" name="Straight Arrow Connector 66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69" name="Oval 68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0" name="Oval 69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17" name="Rounded Rectangle 12"/>
              <p:cNvSpPr/>
              <p:nvPr/>
            </p:nvSpPr>
            <p:spPr bwMode="auto">
              <a:xfrm>
                <a:off x="3517667" y="2292739"/>
                <a:ext cx="2495513" cy="315606"/>
              </a:xfrm>
              <a:prstGeom prst="roundRect">
                <a:avLst>
                  <a:gd name="adj" fmla="val 26833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Stimulus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988946" y="2854891"/>
            <a:ext cx="2445020" cy="2438400"/>
            <a:chOff x="6013180" y="2708145"/>
            <a:chExt cx="2445020" cy="2438400"/>
          </a:xfrm>
        </p:grpSpPr>
        <p:sp>
          <p:nvSpPr>
            <p:cNvPr id="65" name="Rounded Rectangular Callout 64"/>
            <p:cNvSpPr/>
            <p:nvPr/>
          </p:nvSpPr>
          <p:spPr bwMode="auto">
            <a:xfrm>
              <a:off x="6013180" y="2708145"/>
              <a:ext cx="2445020" cy="2438400"/>
            </a:xfrm>
            <a:prstGeom prst="wedgeRoundRectCallout">
              <a:avLst>
                <a:gd name="adj1" fmla="val 65660"/>
                <a:gd name="adj2" fmla="val -28865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66" name="TextBox 117"/>
            <p:cNvSpPr txBox="1">
              <a:spLocks noChangeArrowheads="1"/>
            </p:cNvSpPr>
            <p:nvPr/>
          </p:nvSpPr>
          <p:spPr bwMode="auto">
            <a:xfrm>
              <a:off x="6136989" y="2819400"/>
              <a:ext cx="2321211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SC_MODULE(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VideoCodec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{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sc_port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i_receiver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&gt; p1;</a:t>
              </a:r>
              <a:endParaRPr lang="en-US" sz="1200" kern="0" dirty="0">
                <a:solidFill>
                  <a:prstClr val="black"/>
                </a:solidFill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n-lt"/>
                </a:rPr>
                <a:t> 3:  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sc_port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i_sender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&gt;   p2;</a:t>
              </a:r>
              <a:endParaRPr lang="en-US" sz="1200" kern="0" dirty="0">
                <a:solidFill>
                  <a:prstClr val="black"/>
                </a:solidFill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n-lt"/>
                </a:rPr>
                <a:t> 4:   …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 5: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while(1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6: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7:     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= decode(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8:     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wait(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rPr>
                <a:t>33330, SC_US);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9:      p2-&gt;send(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10: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}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11: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};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089380" y="2514600"/>
            <a:ext cx="2445020" cy="2438400"/>
            <a:chOff x="6013180" y="2708145"/>
            <a:chExt cx="2445020" cy="2438400"/>
          </a:xfrm>
        </p:grpSpPr>
        <p:sp>
          <p:nvSpPr>
            <p:cNvPr id="10" name="Rounded Rectangular Callout 9"/>
            <p:cNvSpPr/>
            <p:nvPr/>
          </p:nvSpPr>
          <p:spPr bwMode="auto">
            <a:xfrm>
              <a:off x="6013180" y="2708145"/>
              <a:ext cx="2445020" cy="2438400"/>
            </a:xfrm>
            <a:prstGeom prst="wedgeRoundRectCallout">
              <a:avLst>
                <a:gd name="adj1" fmla="val -63850"/>
                <a:gd name="adj2" fmla="val -13934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1" name="TextBox 117"/>
            <p:cNvSpPr txBox="1">
              <a:spLocks noChangeArrowheads="1"/>
            </p:cNvSpPr>
            <p:nvPr/>
          </p:nvSpPr>
          <p:spPr bwMode="auto">
            <a:xfrm>
              <a:off x="6136989" y="2819400"/>
              <a:ext cx="2321211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AudioCodec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j-lt"/>
                </a:rPr>
                <a:t>sc_port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j-lt"/>
                </a:rPr>
                <a:t>i_receiver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&gt; p1;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j-lt"/>
                </a:rPr>
                <a:t>sc_port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j-lt"/>
                </a:rPr>
                <a:t>i_sender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&gt;   p2;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4:   …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5: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while(1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6:      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7:     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= decode(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8:     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wait(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26120, SC_US);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9:      p2-&gt;send(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10: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11: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638800" y="1524000"/>
            <a:ext cx="2449710" cy="1054489"/>
            <a:chOff x="6013180" y="2627686"/>
            <a:chExt cx="2445020" cy="2473564"/>
          </a:xfrm>
        </p:grpSpPr>
        <p:sp>
          <p:nvSpPr>
            <p:cNvPr id="72" name="Rounded Rectangular Callout 71"/>
            <p:cNvSpPr/>
            <p:nvPr/>
          </p:nvSpPr>
          <p:spPr bwMode="auto">
            <a:xfrm>
              <a:off x="6013180" y="2708145"/>
              <a:ext cx="2445020" cy="2169874"/>
            </a:xfrm>
            <a:prstGeom prst="wedgeRoundRectCallout">
              <a:avLst>
                <a:gd name="adj1" fmla="val -67256"/>
                <a:gd name="adj2" fmla="val 47606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3" name="TextBox 117"/>
            <p:cNvSpPr txBox="1">
              <a:spLocks noChangeArrowheads="1"/>
            </p:cNvSpPr>
            <p:nvPr/>
          </p:nvSpPr>
          <p:spPr bwMode="auto">
            <a:xfrm>
              <a:off x="6136989" y="2627686"/>
              <a:ext cx="2321211" cy="2473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SC_MODULE(Stimulus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…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for(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ClipLength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…)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4: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p1,2,3…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-&gt;send(&amp;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5: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096000" y="5020393"/>
            <a:ext cx="2449710" cy="1200329"/>
            <a:chOff x="6013180" y="2627686"/>
            <a:chExt cx="2445020" cy="2815668"/>
          </a:xfrm>
        </p:grpSpPr>
        <p:sp>
          <p:nvSpPr>
            <p:cNvPr id="75" name="Rounded Rectangular Callout 74"/>
            <p:cNvSpPr/>
            <p:nvPr/>
          </p:nvSpPr>
          <p:spPr bwMode="auto">
            <a:xfrm>
              <a:off x="6013180" y="2708145"/>
              <a:ext cx="2445020" cy="2735209"/>
            </a:xfrm>
            <a:prstGeom prst="wedgeRoundRectCallout">
              <a:avLst>
                <a:gd name="adj1" fmla="val -63085"/>
                <a:gd name="adj2" fmla="val -34126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6" name="TextBox 117"/>
            <p:cNvSpPr txBox="1">
              <a:spLocks noChangeArrowheads="1"/>
            </p:cNvSpPr>
            <p:nvPr/>
          </p:nvSpPr>
          <p:spPr bwMode="auto">
            <a:xfrm>
              <a:off x="6136989" y="2627686"/>
              <a:ext cx="2321211" cy="2815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SC_MODULE(Speaker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…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while(1)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4: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5: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     sound(</a:t>
              </a:r>
              <a:r>
                <a:rPr kumimoji="0" lang="en-US" sz="1200" b="0" i="0" u="none" strike="noStrike" kern="0" cap="none" spc="0" normalizeH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6: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161337" y="2380565"/>
            <a:ext cx="151895" cy="152400"/>
            <a:chOff x="3886705" y="2362200"/>
            <a:chExt cx="151895" cy="152400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0" name="Group 79"/>
          <p:cNvGrpSpPr/>
          <p:nvPr/>
        </p:nvGrpSpPr>
        <p:grpSpPr>
          <a:xfrm>
            <a:off x="3926935" y="3352800"/>
            <a:ext cx="151895" cy="152400"/>
            <a:chOff x="3886705" y="2362200"/>
            <a:chExt cx="151895" cy="152400"/>
          </a:xfrm>
        </p:grpSpPr>
        <p:cxnSp>
          <p:nvCxnSpPr>
            <p:cNvPr id="81" name="Straight Connector 80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3" name="Group 82"/>
          <p:cNvGrpSpPr/>
          <p:nvPr/>
        </p:nvGrpSpPr>
        <p:grpSpPr>
          <a:xfrm>
            <a:off x="4688459" y="3352800"/>
            <a:ext cx="151895" cy="152400"/>
            <a:chOff x="3886705" y="2362200"/>
            <a:chExt cx="151895" cy="152400"/>
          </a:xfrm>
        </p:grpSpPr>
        <p:cxnSp>
          <p:nvCxnSpPr>
            <p:cNvPr id="88" name="Straight Connector 87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Straight Connector 11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9" name="Group 118"/>
          <p:cNvGrpSpPr/>
          <p:nvPr/>
        </p:nvGrpSpPr>
        <p:grpSpPr>
          <a:xfrm>
            <a:off x="5468412" y="3352800"/>
            <a:ext cx="151895" cy="152400"/>
            <a:chOff x="3886705" y="2362200"/>
            <a:chExt cx="151895" cy="152400"/>
          </a:xfrm>
        </p:grpSpPr>
        <p:cxnSp>
          <p:nvCxnSpPr>
            <p:cNvPr id="120" name="Straight Connector 11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1" name="Straight Connector 12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4" name="Group 123"/>
          <p:cNvGrpSpPr/>
          <p:nvPr/>
        </p:nvGrpSpPr>
        <p:grpSpPr>
          <a:xfrm>
            <a:off x="3926935" y="4978493"/>
            <a:ext cx="151895" cy="152400"/>
            <a:chOff x="3886705" y="2362200"/>
            <a:chExt cx="151895" cy="152400"/>
          </a:xfrm>
        </p:grpSpPr>
        <p:cxnSp>
          <p:nvCxnSpPr>
            <p:cNvPr id="125" name="Straight Connector 124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6" name="Straight Connector 125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7" name="Group 126"/>
          <p:cNvGrpSpPr/>
          <p:nvPr/>
        </p:nvGrpSpPr>
        <p:grpSpPr>
          <a:xfrm>
            <a:off x="4688459" y="4978493"/>
            <a:ext cx="151895" cy="152400"/>
            <a:chOff x="3886705" y="2362200"/>
            <a:chExt cx="151895" cy="152400"/>
          </a:xfrm>
        </p:grpSpPr>
        <p:cxnSp>
          <p:nvCxnSpPr>
            <p:cNvPr id="128" name="Straight Connector 127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Connector 128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0" name="Group 129"/>
          <p:cNvGrpSpPr/>
          <p:nvPr/>
        </p:nvGrpSpPr>
        <p:grpSpPr>
          <a:xfrm>
            <a:off x="5468412" y="4978493"/>
            <a:ext cx="151895" cy="152400"/>
            <a:chOff x="3886705" y="2362200"/>
            <a:chExt cx="151895" cy="152400"/>
          </a:xfrm>
        </p:grpSpPr>
        <p:cxnSp>
          <p:nvCxnSpPr>
            <p:cNvPr id="131" name="Straight Connector 130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2" name="Straight Connector 131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20" name="TextBox 19"/>
          <p:cNvSpPr txBox="1"/>
          <p:nvPr/>
        </p:nvSpPr>
        <p:spPr>
          <a:xfrm>
            <a:off x="7696200" y="17526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696200" y="3215615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696200" y="5233237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err="1" smtClean="0">
                <a:latin typeface="+mn-lt"/>
              </a:rPr>
              <a:t>Vaccuum</a:t>
            </a:r>
            <a:endParaRPr lang="en-US" sz="1800" i="1" dirty="0">
              <a:latin typeface="+mn-lt"/>
            </a:endParaRPr>
          </a:p>
        </p:txBody>
      </p:sp>
      <p:sp>
        <p:nvSpPr>
          <p:cNvPr id="8" name="Lightning Bolt 7"/>
          <p:cNvSpPr/>
          <p:nvPr/>
        </p:nvSpPr>
        <p:spPr bwMode="auto">
          <a:xfrm flipH="1">
            <a:off x="3899249" y="2757658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5" name="Lightning Bolt 134"/>
          <p:cNvSpPr/>
          <p:nvPr/>
        </p:nvSpPr>
        <p:spPr bwMode="auto">
          <a:xfrm flipH="1">
            <a:off x="4676114" y="2757658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Lightning Bolt 135"/>
          <p:cNvSpPr/>
          <p:nvPr/>
        </p:nvSpPr>
        <p:spPr bwMode="auto">
          <a:xfrm flipH="1">
            <a:off x="5458352" y="2757658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7" name="Lightning Bolt 136"/>
          <p:cNvSpPr/>
          <p:nvPr/>
        </p:nvSpPr>
        <p:spPr bwMode="auto">
          <a:xfrm flipH="1">
            <a:off x="3899249" y="4445346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8" name="Lightning Bolt 137"/>
          <p:cNvSpPr/>
          <p:nvPr/>
        </p:nvSpPr>
        <p:spPr bwMode="auto">
          <a:xfrm flipH="1">
            <a:off x="4676114" y="4445346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9" name="Lightning Bolt 138"/>
          <p:cNvSpPr/>
          <p:nvPr/>
        </p:nvSpPr>
        <p:spPr bwMode="auto">
          <a:xfrm flipH="1">
            <a:off x="5458352" y="4445346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270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TLM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 Player</a:t>
            </a:r>
            <a:r>
              <a:rPr lang="en-US" sz="2400" dirty="0" smtClean="0"/>
              <a:t>: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play_fifo.cpp</a:t>
            </a:r>
            <a:r>
              <a:rPr lang="en-US" sz="2400" dirty="0" smtClean="0"/>
              <a:t> (</a:t>
            </a:r>
            <a:r>
              <a:rPr lang="en-US" sz="2400" dirty="0" err="1" smtClean="0"/>
              <a:t>sc_fifo</a:t>
            </a:r>
            <a:r>
              <a:rPr lang="en-US" sz="2400" dirty="0" smtClean="0"/>
              <a:t> version)</a:t>
            </a:r>
          </a:p>
          <a:p>
            <a:pPr lvl="1"/>
            <a:r>
              <a:rPr lang="en-US" sz="2000" dirty="0" err="1" smtClean="0"/>
              <a:t>SystemC</a:t>
            </a:r>
            <a:r>
              <a:rPr lang="en-US" sz="2000" dirty="0" smtClean="0"/>
              <a:t> </a:t>
            </a:r>
            <a:r>
              <a:rPr lang="en-US" sz="2000" dirty="0" err="1" smtClean="0"/>
              <a:t>sc_fifo</a:t>
            </a:r>
            <a:r>
              <a:rPr lang="en-US" sz="2000" dirty="0" smtClean="0"/>
              <a:t> channels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76400" y="2133600"/>
            <a:ext cx="4336780" cy="4131676"/>
            <a:chOff x="1676400" y="2133600"/>
            <a:chExt cx="4336780" cy="4131676"/>
          </a:xfrm>
        </p:grpSpPr>
        <p:sp>
          <p:nvSpPr>
            <p:cNvPr id="25" name="TextBox 74"/>
            <p:cNvSpPr txBox="1">
              <a:spLocks noChangeArrowheads="1"/>
            </p:cNvSpPr>
            <p:nvPr/>
          </p:nvSpPr>
          <p:spPr bwMode="auto">
            <a:xfrm>
              <a:off x="3657283" y="5834389"/>
              <a:ext cx="6559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Video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30</a:t>
              </a:r>
              <a:r>
                <a:rPr kumimoji="0" lang="en-US" sz="11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FPS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26" name="TextBox 75"/>
            <p:cNvSpPr txBox="1">
              <a:spLocks noChangeArrowheads="1"/>
            </p:cNvSpPr>
            <p:nvPr/>
          </p:nvSpPr>
          <p:spPr bwMode="auto">
            <a:xfrm>
              <a:off x="4516103" y="5831196"/>
              <a:ext cx="13003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2 Audio Channels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38.28 FPS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28" name="Straight Arrow Connector 27"/>
            <p:cNvCxnSpPr>
              <a:stCxn id="77" idx="4"/>
              <a:endCxn id="17" idx="1"/>
            </p:cNvCxnSpPr>
            <p:nvPr/>
          </p:nvCxnSpPr>
          <p:spPr bwMode="auto">
            <a:xfrm>
              <a:off x="3117341" y="2450080"/>
              <a:ext cx="400326" cy="462"/>
            </a:xfrm>
            <a:prstGeom prst="straightConnector1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77" name="Can 76"/>
            <p:cNvSpPr/>
            <p:nvPr/>
          </p:nvSpPr>
          <p:spPr bwMode="auto">
            <a:xfrm>
              <a:off x="2628807" y="2210511"/>
              <a:ext cx="488534" cy="479138"/>
            </a:xfrm>
            <a:prstGeom prst="can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TextBox 84"/>
            <p:cNvSpPr txBox="1">
              <a:spLocks noChangeArrowheads="1"/>
            </p:cNvSpPr>
            <p:nvPr/>
          </p:nvSpPr>
          <p:spPr bwMode="auto">
            <a:xfrm>
              <a:off x="1676400" y="2133600"/>
              <a:ext cx="92525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  <a:t>Multimedia</a:t>
              </a:r>
              <a:b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</a:br>
              <a:r>
                <a:rPr lang="en-US" sz="1200" kern="0" dirty="0" smtClean="0">
                  <a:solidFill>
                    <a:prstClr val="black"/>
                  </a:solidFill>
                  <a:latin typeface="Arial" charset="0"/>
                </a:rPr>
                <a:t>input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</a:rPr>
                <a:t>stream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517667" y="2292739"/>
              <a:ext cx="2495513" cy="3541650"/>
              <a:chOff x="3517667" y="2292739"/>
              <a:chExt cx="2495513" cy="354165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3517667" y="3089843"/>
                <a:ext cx="2495513" cy="1177357"/>
                <a:chOff x="3517667" y="3089843"/>
                <a:chExt cx="2495513" cy="1177357"/>
              </a:xfrm>
            </p:grpSpPr>
            <p:sp>
              <p:nvSpPr>
                <p:cNvPr id="14" name="Rounded Rectangle 13"/>
                <p:cNvSpPr/>
                <p:nvPr/>
              </p:nvSpPr>
              <p:spPr bwMode="auto">
                <a:xfrm>
                  <a:off x="3517667" y="3089843"/>
                  <a:ext cx="2495513" cy="1177357"/>
                </a:xfrm>
                <a:prstGeom prst="roundRect">
                  <a:avLst>
                    <a:gd name="adj" fmla="val 10971"/>
                  </a:avLst>
                </a:prstGeom>
                <a:solidFill>
                  <a:srgbClr val="C6D9F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DUT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 bwMode="auto">
                <a:xfrm>
                  <a:off x="3637914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Video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 bwMode="auto">
                <a:xfrm>
                  <a:off x="4420449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Left</a:t>
                  </a:r>
                  <a:b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Audio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6" name="Rounded Rectangle 85"/>
                <p:cNvSpPr/>
                <p:nvPr/>
              </p:nvSpPr>
              <p:spPr bwMode="auto">
                <a:xfrm>
                  <a:off x="5195375" y="3195183"/>
                  <a:ext cx="702034" cy="995817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Right</a:t>
                  </a:r>
                  <a:b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Audio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Codec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4663823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89" name="Straight Arrow Connector 8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90" name="Oval 8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1" name="Oval 9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5444792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94" name="Straight Arrow Connector 93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95" name="Oval 94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6" name="Oval 95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517667" y="4781389"/>
                <a:ext cx="2495513" cy="857411"/>
                <a:chOff x="3517667" y="4781389"/>
                <a:chExt cx="2495513" cy="857411"/>
              </a:xfrm>
            </p:grpSpPr>
            <p:sp>
              <p:nvSpPr>
                <p:cNvPr id="113" name="Rounded Rectangle 112"/>
                <p:cNvSpPr/>
                <p:nvPr/>
              </p:nvSpPr>
              <p:spPr bwMode="auto">
                <a:xfrm>
                  <a:off x="3517667" y="4781389"/>
                  <a:ext cx="2495513" cy="857411"/>
                </a:xfrm>
                <a:prstGeom prst="roundRect">
                  <a:avLst>
                    <a:gd name="adj" fmla="val 10971"/>
                  </a:avLst>
                </a:prstGeom>
                <a:solidFill>
                  <a:srgbClr val="C6D9F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t" anchorCtr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DUT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4" name="Rounded Rectangle 113"/>
                <p:cNvSpPr/>
                <p:nvPr/>
              </p:nvSpPr>
              <p:spPr bwMode="auto">
                <a:xfrm>
                  <a:off x="3637914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Video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900" kern="0" dirty="0" smtClean="0">
                      <a:solidFill>
                        <a:prstClr val="black"/>
                      </a:solidFill>
                      <a:latin typeface="Arial"/>
                    </a:rPr>
                    <a:t>Monitor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5" name="Rounded Rectangle 114"/>
                <p:cNvSpPr/>
                <p:nvPr/>
              </p:nvSpPr>
              <p:spPr bwMode="auto">
                <a:xfrm>
                  <a:off x="4420449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Left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Speaker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6" name="Rounded Rectangle 115"/>
                <p:cNvSpPr/>
                <p:nvPr/>
              </p:nvSpPr>
              <p:spPr bwMode="auto">
                <a:xfrm>
                  <a:off x="5195375" y="4886729"/>
                  <a:ext cx="702034" cy="660909"/>
                </a:xfrm>
                <a:prstGeom prst="roundRect">
                  <a:avLst/>
                </a:prstGeom>
                <a:solidFill>
                  <a:srgbClr val="0080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b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Right</a:t>
                  </a:r>
                  <a:b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</a:br>
                  <a:r>
                    <a:rPr kumimoji="0" 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Speaker</a:t>
                  </a:r>
                  <a:endPara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3884674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99" name="Straight Arrow Connector 9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00" name="Oval 9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1" name="Oval 10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2" name="Rectangle 10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4669866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104" name="Straight Arrow Connector 103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05" name="Oval 104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6" name="Oval 105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08" name="Group 107"/>
              <p:cNvGrpSpPr/>
              <p:nvPr/>
            </p:nvGrpSpPr>
            <p:grpSpPr>
              <a:xfrm>
                <a:off x="5443776" y="4196217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109" name="Straight Arrow Connector 108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10" name="Oval 109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1" name="Oval 110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cxnSp>
            <p:nvCxnSpPr>
              <p:cNvPr id="118" name="Straight Arrow Connector 117"/>
              <p:cNvCxnSpPr>
                <a:endCxn id="25" idx="0"/>
              </p:cNvCxnSpPr>
              <p:nvPr/>
            </p:nvCxnSpPr>
            <p:spPr bwMode="auto">
              <a:xfrm flipH="1">
                <a:off x="3985258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22" name="Straight Arrow Connector 121"/>
              <p:cNvCxnSpPr/>
              <p:nvPr/>
            </p:nvCxnSpPr>
            <p:spPr bwMode="auto">
              <a:xfrm flipH="1">
                <a:off x="4772508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23" name="Straight Arrow Connector 122"/>
              <p:cNvCxnSpPr/>
              <p:nvPr/>
            </p:nvCxnSpPr>
            <p:spPr bwMode="auto">
              <a:xfrm flipH="1">
                <a:off x="5547407" y="5534820"/>
                <a:ext cx="2031" cy="29956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7" name="Group 6"/>
              <p:cNvGrpSpPr/>
              <p:nvPr/>
            </p:nvGrpSpPr>
            <p:grpSpPr>
              <a:xfrm>
                <a:off x="3884674" y="2514600"/>
                <a:ext cx="203199" cy="680583"/>
                <a:chOff x="3884674" y="2514600"/>
                <a:chExt cx="203199" cy="680583"/>
              </a:xfrm>
            </p:grpSpPr>
            <p:cxnSp>
              <p:nvCxnSpPr>
                <p:cNvPr id="67" name="Straight Arrow Connector 66"/>
                <p:cNvCxnSpPr/>
                <p:nvPr/>
              </p:nvCxnSpPr>
              <p:spPr bwMode="auto">
                <a:xfrm>
                  <a:off x="3987289" y="2514600"/>
                  <a:ext cx="0" cy="68058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69" name="Oval 68"/>
                <p:cNvSpPr/>
                <p:nvPr/>
              </p:nvSpPr>
              <p:spPr bwMode="auto">
                <a:xfrm>
                  <a:off x="3884674" y="2663145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0" name="Oval 69"/>
                <p:cNvSpPr/>
                <p:nvPr/>
              </p:nvSpPr>
              <p:spPr bwMode="auto">
                <a:xfrm>
                  <a:off x="3884674" y="2854891"/>
                  <a:ext cx="201168" cy="2011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 bwMode="auto">
                <a:xfrm>
                  <a:off x="3886705" y="2757658"/>
                  <a:ext cx="201168" cy="201168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17" name="Rounded Rectangle 12"/>
              <p:cNvSpPr/>
              <p:nvPr/>
            </p:nvSpPr>
            <p:spPr bwMode="auto">
              <a:xfrm>
                <a:off x="3517667" y="2292739"/>
                <a:ext cx="2495513" cy="315606"/>
              </a:xfrm>
              <a:prstGeom prst="roundRect">
                <a:avLst>
                  <a:gd name="adj" fmla="val 26833"/>
                </a:avLst>
              </a:prstGeom>
              <a:solidFill>
                <a:srgbClr val="C6D9F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Stimulus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988946" y="2854891"/>
            <a:ext cx="2445020" cy="2438400"/>
            <a:chOff x="6013180" y="2708145"/>
            <a:chExt cx="2445020" cy="2438400"/>
          </a:xfrm>
        </p:grpSpPr>
        <p:sp>
          <p:nvSpPr>
            <p:cNvPr id="65" name="Rounded Rectangular Callout 64"/>
            <p:cNvSpPr/>
            <p:nvPr/>
          </p:nvSpPr>
          <p:spPr bwMode="auto">
            <a:xfrm>
              <a:off x="6013180" y="2708145"/>
              <a:ext cx="2445020" cy="2438400"/>
            </a:xfrm>
            <a:prstGeom prst="wedgeRoundRectCallout">
              <a:avLst>
                <a:gd name="adj1" fmla="val 65660"/>
                <a:gd name="adj2" fmla="val -28865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66" name="TextBox 117"/>
            <p:cNvSpPr txBox="1">
              <a:spLocks noChangeArrowheads="1"/>
            </p:cNvSpPr>
            <p:nvPr/>
          </p:nvSpPr>
          <p:spPr bwMode="auto">
            <a:xfrm>
              <a:off x="6136989" y="2819400"/>
              <a:ext cx="2321211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SC_MODULE(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VideoCodec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{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sc_fifo_in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frame_t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&gt;   p1;</a:t>
              </a:r>
              <a:endParaRPr lang="en-US" sz="1200" kern="0" dirty="0">
                <a:solidFill>
                  <a:prstClr val="black"/>
                </a:solidFill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n-lt"/>
                </a:rPr>
                <a:t> 3:   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sc_fifo_out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&lt;</a:t>
              </a:r>
              <a:r>
                <a:rPr lang="en-US" sz="1200" kern="0" dirty="0" err="1" smtClean="0">
                  <a:solidFill>
                    <a:prstClr val="black"/>
                  </a:solidFill>
                  <a:latin typeface="+mn-lt"/>
                </a:rPr>
                <a:t>frame_t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&gt; p2;</a:t>
              </a:r>
              <a:endParaRPr lang="en-US" sz="1200" kern="0" dirty="0">
                <a:solidFill>
                  <a:prstClr val="black"/>
                </a:solidFill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n-lt"/>
                </a:rPr>
                <a:t> 4:   …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 5: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while(1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6: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n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7:     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= decode(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8:     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wait(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</a:rPr>
                <a:t>33330, SC_US);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 9:      p2-&gt;send(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10: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}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11: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</a:rPr>
                <a:t>};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089380" y="2514600"/>
            <a:ext cx="2445020" cy="2438400"/>
            <a:chOff x="6013180" y="2708145"/>
            <a:chExt cx="2445020" cy="2438400"/>
          </a:xfrm>
        </p:grpSpPr>
        <p:sp>
          <p:nvSpPr>
            <p:cNvPr id="10" name="Rounded Rectangular Callout 9"/>
            <p:cNvSpPr/>
            <p:nvPr/>
          </p:nvSpPr>
          <p:spPr bwMode="auto">
            <a:xfrm>
              <a:off x="6013180" y="2708145"/>
              <a:ext cx="2445020" cy="2438400"/>
            </a:xfrm>
            <a:prstGeom prst="wedgeRoundRectCallout">
              <a:avLst>
                <a:gd name="adj1" fmla="val -63850"/>
                <a:gd name="adj2" fmla="val -13934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1" name="TextBox 117"/>
            <p:cNvSpPr txBox="1">
              <a:spLocks noChangeArrowheads="1"/>
            </p:cNvSpPr>
            <p:nvPr/>
          </p:nvSpPr>
          <p:spPr bwMode="auto">
            <a:xfrm>
              <a:off x="6136989" y="2819400"/>
              <a:ext cx="2321211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AudioCodec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2: { </a:t>
              </a:r>
              <a:r>
                <a:rPr lang="en-US" sz="1200" kern="0" dirty="0" err="1">
                  <a:solidFill>
                    <a:prstClr val="black"/>
                  </a:solidFill>
                  <a:latin typeface="+mj-lt"/>
                </a:rPr>
                <a:t>sc_fifo_in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&lt;</a:t>
              </a:r>
              <a:r>
                <a:rPr lang="en-US" sz="1200" kern="0" dirty="0" err="1">
                  <a:solidFill>
                    <a:prstClr val="black"/>
                  </a:solidFill>
                  <a:latin typeface="+mj-lt"/>
                </a:rPr>
                <a:t>frame_t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&gt;   p1;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lang="en-US" sz="1200" kern="0" dirty="0" err="1">
                  <a:solidFill>
                    <a:prstClr val="black"/>
                  </a:solidFill>
                  <a:latin typeface="+mj-lt"/>
                </a:rPr>
                <a:t>sc_fifo_out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&lt;</a:t>
              </a:r>
              <a:r>
                <a:rPr lang="en-US" sz="1200" kern="0" dirty="0" err="1">
                  <a:solidFill>
                    <a:prstClr val="black"/>
                  </a:solidFill>
                  <a:latin typeface="+mj-lt"/>
                </a:rPr>
                <a:t>frame_t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&gt; p2;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4:   …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5: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while(1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6:      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7:     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= decode(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inFrm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8:     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wait(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26120, SC_US);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9:      p2-&gt;send(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outFrm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10:  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11: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638800" y="1524000"/>
            <a:ext cx="2449710" cy="1054489"/>
            <a:chOff x="6013180" y="2627686"/>
            <a:chExt cx="2445020" cy="2473564"/>
          </a:xfrm>
        </p:grpSpPr>
        <p:sp>
          <p:nvSpPr>
            <p:cNvPr id="72" name="Rounded Rectangular Callout 71"/>
            <p:cNvSpPr/>
            <p:nvPr/>
          </p:nvSpPr>
          <p:spPr bwMode="auto">
            <a:xfrm>
              <a:off x="6013180" y="2708145"/>
              <a:ext cx="2445020" cy="2169874"/>
            </a:xfrm>
            <a:prstGeom prst="wedgeRoundRectCallout">
              <a:avLst>
                <a:gd name="adj1" fmla="val -67256"/>
                <a:gd name="adj2" fmla="val 47606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3" name="TextBox 117"/>
            <p:cNvSpPr txBox="1">
              <a:spLocks noChangeArrowheads="1"/>
            </p:cNvSpPr>
            <p:nvPr/>
          </p:nvSpPr>
          <p:spPr bwMode="auto">
            <a:xfrm>
              <a:off x="6136989" y="2627686"/>
              <a:ext cx="2321211" cy="2473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SC_MODULE(Stimulus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…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for(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ClipLength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…)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4: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p1,2,3…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-&gt;send(&amp;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5: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096000" y="5020393"/>
            <a:ext cx="2449710" cy="1200329"/>
            <a:chOff x="6013180" y="2627686"/>
            <a:chExt cx="2445020" cy="2815668"/>
          </a:xfrm>
        </p:grpSpPr>
        <p:sp>
          <p:nvSpPr>
            <p:cNvPr id="75" name="Rounded Rectangular Callout 74"/>
            <p:cNvSpPr/>
            <p:nvPr/>
          </p:nvSpPr>
          <p:spPr bwMode="auto">
            <a:xfrm>
              <a:off x="6013180" y="2708145"/>
              <a:ext cx="2445020" cy="2735209"/>
            </a:xfrm>
            <a:prstGeom prst="wedgeRoundRectCallout">
              <a:avLst>
                <a:gd name="adj1" fmla="val -63085"/>
                <a:gd name="adj2" fmla="val -34126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6" name="TextBox 117"/>
            <p:cNvSpPr txBox="1">
              <a:spLocks noChangeArrowheads="1"/>
            </p:cNvSpPr>
            <p:nvPr/>
          </p:nvSpPr>
          <p:spPr bwMode="auto">
            <a:xfrm>
              <a:off x="6136989" y="2627686"/>
              <a:ext cx="2321211" cy="2815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1: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SC_MODULE(Speaker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2: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{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…</a:t>
              </a:r>
              <a:endParaRPr lang="en-US" sz="1200" kern="0" dirty="0">
                <a:solidFill>
                  <a:prstClr val="black"/>
                </a:solidFill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+mj-lt"/>
                </a:rPr>
                <a:t> 3:  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while(1) {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4:      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-&gt;receive(&amp;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5: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     sound(</a:t>
              </a:r>
              <a:r>
                <a:rPr kumimoji="0" lang="en-US" sz="1200" b="0" i="0" u="none" strike="noStrike" kern="0" cap="none" spc="0" normalizeH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Frm</a:t>
              </a:r>
              <a:r>
                <a:rPr kumimoji="0" lang="en-US" sz="1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);</a:t>
              </a:r>
              <a:r>
                <a:rPr lang="en-US" sz="1200" kern="0" dirty="0" smtClean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 6: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rPr>
                <a:t>};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161337" y="2380565"/>
            <a:ext cx="151895" cy="152400"/>
            <a:chOff x="3886705" y="2362200"/>
            <a:chExt cx="151895" cy="152400"/>
          </a:xfrm>
        </p:grpSpPr>
        <p:cxnSp>
          <p:nvCxnSpPr>
            <p:cNvPr id="80" name="Straight Connector 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2" name="Group 81"/>
          <p:cNvGrpSpPr/>
          <p:nvPr/>
        </p:nvGrpSpPr>
        <p:grpSpPr>
          <a:xfrm>
            <a:off x="3926935" y="3352800"/>
            <a:ext cx="151895" cy="152400"/>
            <a:chOff x="3886705" y="2362200"/>
            <a:chExt cx="151895" cy="152400"/>
          </a:xfrm>
        </p:grpSpPr>
        <p:cxnSp>
          <p:nvCxnSpPr>
            <p:cNvPr id="83" name="Straight Connector 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8" name="Straight Connector 8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7" name="Group 116"/>
          <p:cNvGrpSpPr/>
          <p:nvPr/>
        </p:nvGrpSpPr>
        <p:grpSpPr>
          <a:xfrm>
            <a:off x="4688459" y="3352800"/>
            <a:ext cx="151895" cy="152400"/>
            <a:chOff x="3886705" y="2362200"/>
            <a:chExt cx="151895" cy="152400"/>
          </a:xfrm>
        </p:grpSpPr>
        <p:cxnSp>
          <p:nvCxnSpPr>
            <p:cNvPr id="119" name="Straight Connector 11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0" name="Straight Connector 11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1" name="Group 120"/>
          <p:cNvGrpSpPr/>
          <p:nvPr/>
        </p:nvGrpSpPr>
        <p:grpSpPr>
          <a:xfrm>
            <a:off x="5468412" y="3352800"/>
            <a:ext cx="151895" cy="152400"/>
            <a:chOff x="3886705" y="2362200"/>
            <a:chExt cx="151895" cy="152400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5" name="Straight Connector 124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6" name="Group 125"/>
          <p:cNvGrpSpPr/>
          <p:nvPr/>
        </p:nvGrpSpPr>
        <p:grpSpPr>
          <a:xfrm>
            <a:off x="3926935" y="4978493"/>
            <a:ext cx="151895" cy="152400"/>
            <a:chOff x="3886705" y="2362200"/>
            <a:chExt cx="151895" cy="152400"/>
          </a:xfrm>
        </p:grpSpPr>
        <p:cxnSp>
          <p:nvCxnSpPr>
            <p:cNvPr id="127" name="Straight Connector 12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Connector 12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9" name="Group 128"/>
          <p:cNvGrpSpPr/>
          <p:nvPr/>
        </p:nvGrpSpPr>
        <p:grpSpPr>
          <a:xfrm>
            <a:off x="4688459" y="4978493"/>
            <a:ext cx="151895" cy="152400"/>
            <a:chOff x="3886705" y="2362200"/>
            <a:chExt cx="151895" cy="152400"/>
          </a:xfrm>
        </p:grpSpPr>
        <p:cxnSp>
          <p:nvCxnSpPr>
            <p:cNvPr id="130" name="Straight Connector 12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2" name="Group 131"/>
          <p:cNvGrpSpPr/>
          <p:nvPr/>
        </p:nvGrpSpPr>
        <p:grpSpPr>
          <a:xfrm>
            <a:off x="5468412" y="4978493"/>
            <a:ext cx="151895" cy="152400"/>
            <a:chOff x="3886705" y="2362200"/>
            <a:chExt cx="151895" cy="152400"/>
          </a:xfrm>
        </p:grpSpPr>
        <p:cxnSp>
          <p:nvCxnSpPr>
            <p:cNvPr id="133" name="Straight Connector 13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35" name="TextBox 134"/>
          <p:cNvSpPr txBox="1"/>
          <p:nvPr/>
        </p:nvSpPr>
        <p:spPr>
          <a:xfrm>
            <a:off x="7696200" y="17526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696200" y="3215615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696200" y="5233237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err="1" smtClean="0">
                <a:latin typeface="+mn-lt"/>
              </a:rPr>
              <a:t>Vaccuum</a:t>
            </a:r>
            <a:endParaRPr lang="en-US" sz="1800" i="1" dirty="0">
              <a:latin typeface="+mn-lt"/>
            </a:endParaRPr>
          </a:p>
        </p:txBody>
      </p:sp>
      <p:sp>
        <p:nvSpPr>
          <p:cNvPr id="138" name="Lightning Bolt 137"/>
          <p:cNvSpPr/>
          <p:nvPr/>
        </p:nvSpPr>
        <p:spPr bwMode="auto">
          <a:xfrm flipH="1">
            <a:off x="3899249" y="2757658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9" name="Lightning Bolt 138"/>
          <p:cNvSpPr/>
          <p:nvPr/>
        </p:nvSpPr>
        <p:spPr bwMode="auto">
          <a:xfrm flipH="1">
            <a:off x="4676114" y="2757658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0" name="Lightning Bolt 139"/>
          <p:cNvSpPr/>
          <p:nvPr/>
        </p:nvSpPr>
        <p:spPr bwMode="auto">
          <a:xfrm flipH="1">
            <a:off x="5458352" y="2757658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" name="Lightning Bolt 140"/>
          <p:cNvSpPr/>
          <p:nvPr/>
        </p:nvSpPr>
        <p:spPr bwMode="auto">
          <a:xfrm flipH="1">
            <a:off x="3899249" y="4445346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2" name="Lightning Bolt 141"/>
          <p:cNvSpPr/>
          <p:nvPr/>
        </p:nvSpPr>
        <p:spPr bwMode="auto">
          <a:xfrm flipH="1">
            <a:off x="4676114" y="4445346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3" name="Lightning Bolt 142"/>
          <p:cNvSpPr/>
          <p:nvPr/>
        </p:nvSpPr>
        <p:spPr bwMode="auto">
          <a:xfrm flipH="1">
            <a:off x="5458352" y="4445346"/>
            <a:ext cx="176080" cy="208488"/>
          </a:xfrm>
          <a:prstGeom prst="lightningBol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045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3886200"/>
            <a:ext cx="4419600" cy="838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43200"/>
            <a:ext cx="4419600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</a:t>
            </a:r>
            <a:r>
              <a:rPr lang="en-US" dirty="0" smtClean="0"/>
              <a:t>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play_TLM2.cpp</a:t>
            </a:r>
            <a:r>
              <a:rPr lang="en-US" dirty="0" smtClean="0"/>
              <a:t> (ZC)</a:t>
            </a:r>
            <a:endParaRPr lang="en-US" dirty="0"/>
          </a:p>
          <a:p>
            <a:pPr lvl="1"/>
            <a:r>
              <a:rPr lang="en-US" dirty="0" smtClean="0"/>
              <a:t>cross-hierarchy socket binding, event handshakes in targets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28575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28575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28575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39624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39624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39624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2857500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2857500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2857500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39624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3505200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3695700"/>
            <a:ext cx="0" cy="2667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39624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3505200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3695700"/>
            <a:ext cx="0" cy="2667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39624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3505200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3695700"/>
            <a:ext cx="0" cy="2667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58" name="Group 57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59" name="Straight Connector 5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3" name="Group 62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64" name="Straight Connector 63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6" name="Group 65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67" name="Straight Connector 6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Connector 6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9" name="Group 68"/>
          <p:cNvGrpSpPr/>
          <p:nvPr/>
        </p:nvGrpSpPr>
        <p:grpSpPr>
          <a:xfrm>
            <a:off x="2743705" y="2952750"/>
            <a:ext cx="151895" cy="152400"/>
            <a:chOff x="3886705" y="2362200"/>
            <a:chExt cx="151895" cy="152400"/>
          </a:xfrm>
        </p:grpSpPr>
        <p:cxnSp>
          <p:nvCxnSpPr>
            <p:cNvPr id="78" name="Straight Connector 77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0" name="Group 79"/>
          <p:cNvGrpSpPr/>
          <p:nvPr/>
        </p:nvGrpSpPr>
        <p:grpSpPr>
          <a:xfrm>
            <a:off x="4115305" y="2952750"/>
            <a:ext cx="151895" cy="152400"/>
            <a:chOff x="3886705" y="2362200"/>
            <a:chExt cx="151895" cy="152400"/>
          </a:xfrm>
        </p:grpSpPr>
        <p:cxnSp>
          <p:nvCxnSpPr>
            <p:cNvPr id="81" name="Straight Connector 80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3" name="Group 82"/>
          <p:cNvGrpSpPr/>
          <p:nvPr/>
        </p:nvGrpSpPr>
        <p:grpSpPr>
          <a:xfrm>
            <a:off x="5486905" y="2952750"/>
            <a:ext cx="151895" cy="152400"/>
            <a:chOff x="3886705" y="2362200"/>
            <a:chExt cx="151895" cy="152400"/>
          </a:xfrm>
        </p:grpSpPr>
        <p:cxnSp>
          <p:nvCxnSpPr>
            <p:cNvPr id="84" name="Straight Connector 83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5" name="Straight Connector 84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6" name="Group 85"/>
          <p:cNvGrpSpPr/>
          <p:nvPr/>
        </p:nvGrpSpPr>
        <p:grpSpPr>
          <a:xfrm>
            <a:off x="2743705" y="4057650"/>
            <a:ext cx="151895" cy="152400"/>
            <a:chOff x="3886705" y="2362200"/>
            <a:chExt cx="151895" cy="152400"/>
          </a:xfrm>
        </p:grpSpPr>
        <p:cxnSp>
          <p:nvCxnSpPr>
            <p:cNvPr id="87" name="Straight Connector 8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8" name="Straight Connector 8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9" name="Group 88"/>
          <p:cNvGrpSpPr/>
          <p:nvPr/>
        </p:nvGrpSpPr>
        <p:grpSpPr>
          <a:xfrm>
            <a:off x="4115305" y="4057650"/>
            <a:ext cx="151895" cy="152400"/>
            <a:chOff x="3886705" y="2362200"/>
            <a:chExt cx="151895" cy="152400"/>
          </a:xfrm>
        </p:grpSpPr>
        <p:cxnSp>
          <p:nvCxnSpPr>
            <p:cNvPr id="90" name="Straight Connector 8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1" name="Straight Connector 9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08" name="Group 107"/>
          <p:cNvGrpSpPr/>
          <p:nvPr/>
        </p:nvGrpSpPr>
        <p:grpSpPr>
          <a:xfrm>
            <a:off x="5486905" y="4057650"/>
            <a:ext cx="151895" cy="152400"/>
            <a:chOff x="3886705" y="2362200"/>
            <a:chExt cx="151895" cy="152400"/>
          </a:xfrm>
        </p:grpSpPr>
        <p:cxnSp>
          <p:nvCxnSpPr>
            <p:cNvPr id="109" name="Straight Connector 10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0" name="Straight Connector 10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1" name="TextBox 110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696200" y="31242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696200" y="40386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err="1" smtClean="0">
                <a:latin typeface="+mn-lt"/>
              </a:rPr>
              <a:t>Vaccuum</a:t>
            </a:r>
            <a:endParaRPr lang="en-US" sz="1800" i="1" dirty="0">
              <a:latin typeface="+mn-lt"/>
            </a:endParaRPr>
          </a:p>
        </p:txBody>
      </p:sp>
      <p:sp>
        <p:nvSpPr>
          <p:cNvPr id="10" name="Left-Right Arrow 9"/>
          <p:cNvSpPr/>
          <p:nvPr/>
        </p:nvSpPr>
        <p:spPr bwMode="auto">
          <a:xfrm rot="16200000">
            <a:off x="7924800" y="2590800"/>
            <a:ext cx="6858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sp>
        <p:nvSpPr>
          <p:cNvPr id="114" name="Left-Right Arrow 113"/>
          <p:cNvSpPr/>
          <p:nvPr/>
        </p:nvSpPr>
        <p:spPr bwMode="auto">
          <a:xfrm rot="16200000">
            <a:off x="7924800" y="3517865"/>
            <a:ext cx="6858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sp>
        <p:nvSpPr>
          <p:cNvPr id="121" name="Lightning Bolt 120"/>
          <p:cNvSpPr/>
          <p:nvPr/>
        </p:nvSpPr>
        <p:spPr bwMode="auto">
          <a:xfrm flipH="1">
            <a:off x="4724400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Lightning Bolt 121"/>
          <p:cNvSpPr/>
          <p:nvPr/>
        </p:nvSpPr>
        <p:spPr bwMode="auto">
          <a:xfrm flipH="1">
            <a:off x="6096000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Lightning Bolt 122"/>
          <p:cNvSpPr/>
          <p:nvPr/>
        </p:nvSpPr>
        <p:spPr bwMode="auto">
          <a:xfrm flipH="1">
            <a:off x="3361397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4" name="Lightning Bolt 123"/>
          <p:cNvSpPr/>
          <p:nvPr/>
        </p:nvSpPr>
        <p:spPr bwMode="auto">
          <a:xfrm flipH="1">
            <a:off x="4724400" y="400156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5" name="Lightning Bolt 124"/>
          <p:cNvSpPr/>
          <p:nvPr/>
        </p:nvSpPr>
        <p:spPr bwMode="auto">
          <a:xfrm flipH="1">
            <a:off x="6096000" y="400156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6" name="Lightning Bolt 125"/>
          <p:cNvSpPr/>
          <p:nvPr/>
        </p:nvSpPr>
        <p:spPr bwMode="auto">
          <a:xfrm flipH="1">
            <a:off x="3361397" y="400156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893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600700"/>
            <a:ext cx="4419600" cy="838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3619500"/>
            <a:ext cx="4419600" cy="10287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</a:t>
            </a:r>
            <a:r>
              <a:rPr lang="en-US" dirty="0" smtClean="0"/>
              <a:t>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play_TLM2_fifo.cpp</a:t>
            </a:r>
            <a:r>
              <a:rPr lang="en-US" dirty="0" smtClean="0"/>
              <a:t> </a:t>
            </a:r>
            <a:r>
              <a:rPr lang="en-US" dirty="0"/>
              <a:t>(ZC)</a:t>
            </a:r>
          </a:p>
          <a:p>
            <a:pPr lvl="1"/>
            <a:r>
              <a:rPr lang="en-US" dirty="0" smtClean="0"/>
              <a:t>cross-hierarchy socket binding, event handshakes in </a:t>
            </a:r>
            <a:r>
              <a:rPr lang="en-US" dirty="0" err="1" smtClean="0"/>
              <a:t>Fifo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28575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Fifo_S_V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886200" y="28575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Fifo_S_AL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28575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Fifo_S_AR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769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769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769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2857500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2857500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2857500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733800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314700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733800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314700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733800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314700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82" name="Rectangle 81"/>
          <p:cNvSpPr/>
          <p:nvPr/>
        </p:nvSpPr>
        <p:spPr bwMode="auto">
          <a:xfrm>
            <a:off x="2514600" y="48006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Fifo_V_S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3886200" y="48006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Fifo_AL_SL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5257800" y="4800600"/>
            <a:ext cx="1219200" cy="6477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Fifo_AR_SR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85" name="Group 84"/>
          <p:cNvGrpSpPr/>
          <p:nvPr/>
        </p:nvGrpSpPr>
        <p:grpSpPr>
          <a:xfrm flipV="1">
            <a:off x="5772150" y="48006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5772150" y="43815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7" idx="3"/>
            <a:endCxn id="90" idx="0"/>
          </p:cNvCxnSpPr>
          <p:nvPr/>
        </p:nvCxnSpPr>
        <p:spPr bwMode="auto">
          <a:xfrm flipV="1">
            <a:off x="58674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0" name="Group 149"/>
          <p:cNvGrpSpPr/>
          <p:nvPr/>
        </p:nvGrpSpPr>
        <p:grpSpPr>
          <a:xfrm flipV="1">
            <a:off x="4400550" y="4800600"/>
            <a:ext cx="190500" cy="190500"/>
            <a:chOff x="2743200" y="3962400"/>
            <a:chExt cx="228600" cy="228600"/>
          </a:xfrm>
        </p:grpSpPr>
        <p:sp>
          <p:nvSpPr>
            <p:cNvPr id="151" name="Rectangle 15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2" name="Isosceles Triangle 15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 flipV="1">
            <a:off x="4400550" y="4381500"/>
            <a:ext cx="190500" cy="190500"/>
            <a:chOff x="2743200" y="3962400"/>
            <a:chExt cx="228600" cy="228600"/>
          </a:xfrm>
        </p:grpSpPr>
        <p:sp>
          <p:nvSpPr>
            <p:cNvPr id="154" name="Rect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5" name="Isosceles Triangle 15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6" name="Straight Connector 155"/>
          <p:cNvCxnSpPr>
            <a:stCxn id="152" idx="3"/>
            <a:endCxn id="154" idx="0"/>
          </p:cNvCxnSpPr>
          <p:nvPr/>
        </p:nvCxnSpPr>
        <p:spPr bwMode="auto">
          <a:xfrm flipV="1">
            <a:off x="44958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7" name="Group 156"/>
          <p:cNvGrpSpPr/>
          <p:nvPr/>
        </p:nvGrpSpPr>
        <p:grpSpPr>
          <a:xfrm flipV="1">
            <a:off x="3028950" y="4800600"/>
            <a:ext cx="190500" cy="190500"/>
            <a:chOff x="2743200" y="3962400"/>
            <a:chExt cx="228600" cy="228600"/>
          </a:xfrm>
        </p:grpSpPr>
        <p:sp>
          <p:nvSpPr>
            <p:cNvPr id="158" name="Rect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9" name="Isosceles Triangle 15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0" name="Group 159"/>
          <p:cNvGrpSpPr/>
          <p:nvPr/>
        </p:nvGrpSpPr>
        <p:grpSpPr>
          <a:xfrm flipV="1">
            <a:off x="3028950" y="4381500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59" idx="3"/>
            <a:endCxn id="162" idx="0"/>
          </p:cNvCxnSpPr>
          <p:nvPr/>
        </p:nvCxnSpPr>
        <p:spPr bwMode="auto">
          <a:xfrm flipV="1">
            <a:off x="31242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4" name="Group 163"/>
          <p:cNvGrpSpPr/>
          <p:nvPr/>
        </p:nvGrpSpPr>
        <p:grpSpPr>
          <a:xfrm>
            <a:off x="5772150" y="5676900"/>
            <a:ext cx="190500" cy="190500"/>
            <a:chOff x="2743200" y="3962400"/>
            <a:chExt cx="228600" cy="228600"/>
          </a:xfrm>
        </p:grpSpPr>
        <p:sp>
          <p:nvSpPr>
            <p:cNvPr id="165" name="Rectangle 16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6" name="Isosceles Tri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0" name="Straight Connector 169"/>
          <p:cNvCxnSpPr>
            <a:stCxn id="169" idx="3"/>
            <a:endCxn id="166" idx="0"/>
          </p:cNvCxnSpPr>
          <p:nvPr/>
        </p:nvCxnSpPr>
        <p:spPr bwMode="auto">
          <a:xfrm>
            <a:off x="5867400" y="54483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1" name="Group 170"/>
          <p:cNvGrpSpPr/>
          <p:nvPr/>
        </p:nvGrpSpPr>
        <p:grpSpPr>
          <a:xfrm>
            <a:off x="4400550" y="5676900"/>
            <a:ext cx="190500" cy="190500"/>
            <a:chOff x="2743200" y="3962400"/>
            <a:chExt cx="228600" cy="228600"/>
          </a:xfrm>
        </p:grpSpPr>
        <p:sp>
          <p:nvSpPr>
            <p:cNvPr id="172" name="Rect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Isosceles Triangle 1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75" name="Rectangle 1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6" name="Isosceles Triangle 1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7" name="Straight Connector 176"/>
          <p:cNvCxnSpPr>
            <a:stCxn id="176" idx="3"/>
            <a:endCxn id="173" idx="0"/>
          </p:cNvCxnSpPr>
          <p:nvPr/>
        </p:nvCxnSpPr>
        <p:spPr bwMode="auto">
          <a:xfrm>
            <a:off x="4495800" y="54483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8" name="Group 177"/>
          <p:cNvGrpSpPr/>
          <p:nvPr/>
        </p:nvGrpSpPr>
        <p:grpSpPr>
          <a:xfrm>
            <a:off x="3028950" y="5676900"/>
            <a:ext cx="190500" cy="190500"/>
            <a:chOff x="2743200" y="3962400"/>
            <a:chExt cx="228600" cy="228600"/>
          </a:xfrm>
        </p:grpSpPr>
        <p:sp>
          <p:nvSpPr>
            <p:cNvPr id="179" name="Rectangle 17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0" name="Isosceles Triangle 17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82" name="Rectangle 18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" name="Isosceles Triangle 18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84" name="Straight Connector 183"/>
          <p:cNvCxnSpPr>
            <a:stCxn id="183" idx="3"/>
            <a:endCxn id="179" idx="0"/>
          </p:cNvCxnSpPr>
          <p:nvPr/>
        </p:nvCxnSpPr>
        <p:spPr bwMode="auto">
          <a:xfrm>
            <a:off x="3124200" y="54483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30" name="Straight Connector 12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2" name="Group 131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33" name="Straight Connector 13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5" name="Group 134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36" name="Straight Connector 13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7" name="Straight Connector 13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8" name="Group 137"/>
          <p:cNvGrpSpPr/>
          <p:nvPr/>
        </p:nvGrpSpPr>
        <p:grpSpPr>
          <a:xfrm>
            <a:off x="2743200" y="3810000"/>
            <a:ext cx="151895" cy="152400"/>
            <a:chOff x="3886705" y="2362200"/>
            <a:chExt cx="151895" cy="152400"/>
          </a:xfrm>
        </p:grpSpPr>
        <p:cxnSp>
          <p:nvCxnSpPr>
            <p:cNvPr id="139" name="Straight Connector 13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1" name="Group 140"/>
          <p:cNvGrpSpPr/>
          <p:nvPr/>
        </p:nvGrpSpPr>
        <p:grpSpPr>
          <a:xfrm>
            <a:off x="4114800" y="3810000"/>
            <a:ext cx="151895" cy="152400"/>
            <a:chOff x="3886705" y="2362200"/>
            <a:chExt cx="151895" cy="152400"/>
          </a:xfrm>
        </p:grpSpPr>
        <p:cxnSp>
          <p:nvCxnSpPr>
            <p:cNvPr id="142" name="Straight Connector 14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4" name="Group 143"/>
          <p:cNvGrpSpPr/>
          <p:nvPr/>
        </p:nvGrpSpPr>
        <p:grpSpPr>
          <a:xfrm>
            <a:off x="5486400" y="3810000"/>
            <a:ext cx="151895" cy="152400"/>
            <a:chOff x="3886705" y="2362200"/>
            <a:chExt cx="151895" cy="152400"/>
          </a:xfrm>
        </p:grpSpPr>
        <p:cxnSp>
          <p:nvCxnSpPr>
            <p:cNvPr id="145" name="Straight Connector 144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6" name="Straight Connector 145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7" name="Group 146"/>
          <p:cNvGrpSpPr/>
          <p:nvPr/>
        </p:nvGrpSpPr>
        <p:grpSpPr>
          <a:xfrm>
            <a:off x="2743200" y="5791200"/>
            <a:ext cx="151895" cy="152400"/>
            <a:chOff x="3886705" y="2362200"/>
            <a:chExt cx="151895" cy="152400"/>
          </a:xfrm>
        </p:grpSpPr>
        <p:cxnSp>
          <p:nvCxnSpPr>
            <p:cNvPr id="148" name="Straight Connector 147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9" name="Straight Connector 148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4114800" y="579120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5486400" y="579120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1" name="TextBox 190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7696200" y="5867400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err="1" smtClean="0">
                <a:latin typeface="+mn-lt"/>
              </a:rPr>
              <a:t>Vaccuum</a:t>
            </a:r>
            <a:endParaRPr lang="en-US" sz="1800" i="1" dirty="0">
              <a:latin typeface="+mn-lt"/>
            </a:endParaRPr>
          </a:p>
        </p:txBody>
      </p:sp>
      <p:sp>
        <p:nvSpPr>
          <p:cNvPr id="194" name="Left-Right Arrow 193"/>
          <p:cNvSpPr/>
          <p:nvPr/>
        </p:nvSpPr>
        <p:spPr bwMode="auto">
          <a:xfrm rot="16200000">
            <a:off x="7505700" y="3009900"/>
            <a:ext cx="15240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48387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Fifo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Sync</a:t>
            </a:r>
          </a:p>
        </p:txBody>
      </p:sp>
      <p:sp>
        <p:nvSpPr>
          <p:cNvPr id="195" name="Lightning Bolt 194"/>
          <p:cNvSpPr/>
          <p:nvPr/>
        </p:nvSpPr>
        <p:spPr bwMode="auto">
          <a:xfrm flipH="1">
            <a:off x="4724400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7" name="Lightning Bolt 196"/>
          <p:cNvSpPr/>
          <p:nvPr/>
        </p:nvSpPr>
        <p:spPr bwMode="auto">
          <a:xfrm flipH="1">
            <a:off x="6096000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8" name="Lightning Bolt 197"/>
          <p:cNvSpPr/>
          <p:nvPr/>
        </p:nvSpPr>
        <p:spPr bwMode="auto">
          <a:xfrm flipH="1">
            <a:off x="3361397" y="2895600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9" name="Lightning Bolt 198"/>
          <p:cNvSpPr/>
          <p:nvPr/>
        </p:nvSpPr>
        <p:spPr bwMode="auto">
          <a:xfrm flipH="1">
            <a:off x="4724400" y="4823585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0" name="Lightning Bolt 199"/>
          <p:cNvSpPr/>
          <p:nvPr/>
        </p:nvSpPr>
        <p:spPr bwMode="auto">
          <a:xfrm flipH="1">
            <a:off x="6096000" y="4823585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1" name="Lightning Bolt 200"/>
          <p:cNvSpPr/>
          <p:nvPr/>
        </p:nvSpPr>
        <p:spPr bwMode="auto">
          <a:xfrm flipH="1">
            <a:off x="3361397" y="4823585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832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4724400"/>
            <a:ext cx="4419600" cy="838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43200"/>
            <a:ext cx="4419600" cy="1905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029200"/>
          </a:xfrm>
        </p:spPr>
        <p:txBody>
          <a:bodyPr/>
          <a:lstStyle/>
          <a:p>
            <a:r>
              <a:rPr lang="en-US" dirty="0"/>
              <a:t>DVD </a:t>
            </a:r>
            <a:r>
              <a:rPr lang="en-US" dirty="0" smtClean="0"/>
              <a:t>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play_TLM2_3memX.cpp</a:t>
            </a:r>
            <a:r>
              <a:rPr lang="en-US" dirty="0" smtClean="0"/>
              <a:t> (RD)</a:t>
            </a:r>
            <a:endParaRPr lang="en-US" dirty="0"/>
          </a:p>
          <a:p>
            <a:pPr lvl="1"/>
            <a:r>
              <a:rPr lang="en-US" dirty="0" smtClean="0"/>
              <a:t>cross-hierarchy socket binding, event handshakes btw. initiators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2857500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1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886200" y="2857500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2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2857500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3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2857500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2857500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2857500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733800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314700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733800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314700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733800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314700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48006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381500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48006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381500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48006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381500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83" name="Straight Connector 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5" name="Group 84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8" name="Group 87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89" name="Straight Connector 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0" name="Straight Connector 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1" name="Group 90"/>
          <p:cNvGrpSpPr/>
          <p:nvPr/>
        </p:nvGrpSpPr>
        <p:grpSpPr>
          <a:xfrm>
            <a:off x="2743200" y="3810000"/>
            <a:ext cx="151895" cy="152400"/>
            <a:chOff x="3886705" y="2362200"/>
            <a:chExt cx="151895" cy="152400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2" name="Group 151"/>
          <p:cNvGrpSpPr/>
          <p:nvPr/>
        </p:nvGrpSpPr>
        <p:grpSpPr>
          <a:xfrm>
            <a:off x="4114800" y="3810000"/>
            <a:ext cx="151895" cy="152400"/>
            <a:chOff x="3886705" y="2362200"/>
            <a:chExt cx="151895" cy="152400"/>
          </a:xfrm>
        </p:grpSpPr>
        <p:cxnSp>
          <p:nvCxnSpPr>
            <p:cNvPr id="153" name="Straight Connector 15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5" name="Group 154"/>
          <p:cNvGrpSpPr/>
          <p:nvPr/>
        </p:nvGrpSpPr>
        <p:grpSpPr>
          <a:xfrm>
            <a:off x="5486400" y="3810000"/>
            <a:ext cx="151895" cy="152400"/>
            <a:chOff x="3886705" y="2362200"/>
            <a:chExt cx="151895" cy="152400"/>
          </a:xfrm>
        </p:grpSpPr>
        <p:cxnSp>
          <p:nvCxnSpPr>
            <p:cNvPr id="156" name="Straight Connector 15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58" name="TextBox 157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61" name="Left-Right Arrow 160"/>
          <p:cNvSpPr/>
          <p:nvPr/>
        </p:nvSpPr>
        <p:spPr bwMode="auto">
          <a:xfrm rot="16200000">
            <a:off x="7505700" y="3009900"/>
            <a:ext cx="15240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7" name="Straight Connector 166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8" name="Straight Connector 167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9" name="Straight Connector 168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0" name="Straight Connector 169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1" name="Straight Connector 170"/>
          <p:cNvCxnSpPr/>
          <p:nvPr/>
        </p:nvCxnSpPr>
        <p:spPr bwMode="auto">
          <a:xfrm>
            <a:off x="2057400" y="40386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2" name="Straight Connector 171"/>
          <p:cNvCxnSpPr/>
          <p:nvPr/>
        </p:nvCxnSpPr>
        <p:spPr bwMode="auto">
          <a:xfrm>
            <a:off x="1868068" y="41148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3" name="Straight Connector 172"/>
          <p:cNvCxnSpPr/>
          <p:nvPr/>
        </p:nvCxnSpPr>
        <p:spPr bwMode="auto">
          <a:xfrm>
            <a:off x="1688240" y="41910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Lightning Bolt 163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5" name="Lightning Bolt 164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6" name="Lightning Bolt 165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674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play_TLM2_3mem.cpp</a:t>
            </a:r>
            <a:r>
              <a:rPr lang="en-US" dirty="0"/>
              <a:t> 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1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8862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2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3129785"/>
            <a:ext cx="12192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 3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71" name="Group 70"/>
          <p:cNvGrpSpPr/>
          <p:nvPr/>
        </p:nvGrpSpPr>
        <p:grpSpPr>
          <a:xfrm flipV="1">
            <a:off x="5772150" y="3129785"/>
            <a:ext cx="190500" cy="190500"/>
            <a:chOff x="2743200" y="3962400"/>
            <a:chExt cx="2286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V="1">
            <a:off x="5772150" y="2786885"/>
            <a:ext cx="190500" cy="190500"/>
            <a:chOff x="2743200" y="3962400"/>
            <a:chExt cx="228600" cy="228600"/>
          </a:xfrm>
        </p:grpSpPr>
        <p:sp>
          <p:nvSpPr>
            <p:cNvPr id="75" name="Rectangle 7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7" name="Straight Connector 76"/>
          <p:cNvCxnSpPr>
            <a:stCxn id="73" idx="3"/>
            <a:endCxn id="76" idx="0"/>
          </p:cNvCxnSpPr>
          <p:nvPr/>
        </p:nvCxnSpPr>
        <p:spPr bwMode="auto">
          <a:xfrm flipV="1">
            <a:off x="58674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1" name="Group 100"/>
          <p:cNvGrpSpPr/>
          <p:nvPr/>
        </p:nvGrpSpPr>
        <p:grpSpPr>
          <a:xfrm flipV="1">
            <a:off x="3028950" y="3129785"/>
            <a:ext cx="190500" cy="190500"/>
            <a:chOff x="2743200" y="3962400"/>
            <a:chExt cx="228600" cy="22860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 flipV="1">
            <a:off x="3028950" y="2786885"/>
            <a:ext cx="190500" cy="190500"/>
            <a:chOff x="2743200" y="3962400"/>
            <a:chExt cx="228600" cy="228600"/>
          </a:xfrm>
        </p:grpSpPr>
        <p:sp>
          <p:nvSpPr>
            <p:cNvPr id="105" name="Rectangle 10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6" name="Isosceles Triangle 10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7" name="Straight Connector 106"/>
          <p:cNvCxnSpPr>
            <a:stCxn id="103" idx="3"/>
            <a:endCxn id="106" idx="0"/>
          </p:cNvCxnSpPr>
          <p:nvPr/>
        </p:nvCxnSpPr>
        <p:spPr bwMode="auto">
          <a:xfrm flipV="1">
            <a:off x="31242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4" name="Group 163"/>
          <p:cNvGrpSpPr/>
          <p:nvPr/>
        </p:nvGrpSpPr>
        <p:grpSpPr>
          <a:xfrm flipV="1">
            <a:off x="5772150" y="2438400"/>
            <a:ext cx="190500" cy="190500"/>
            <a:chOff x="2743200" y="3962400"/>
            <a:chExt cx="228600" cy="228600"/>
          </a:xfrm>
        </p:grpSpPr>
        <p:sp>
          <p:nvSpPr>
            <p:cNvPr id="165" name="Rectangle 16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6" name="Isosceles Triangle 16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 flipV="1">
            <a:off x="3028950" y="2438400"/>
            <a:ext cx="190500" cy="190500"/>
            <a:chOff x="2743200" y="3962400"/>
            <a:chExt cx="228600" cy="228600"/>
          </a:xfrm>
        </p:grpSpPr>
        <p:sp>
          <p:nvSpPr>
            <p:cNvPr id="171" name="Rectangle 17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2" name="Isosceles Triangle 17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3" name="Straight Connector 172"/>
          <p:cNvCxnSpPr>
            <a:stCxn id="76" idx="3"/>
            <a:endCxn id="166" idx="0"/>
          </p:cNvCxnSpPr>
          <p:nvPr/>
        </p:nvCxnSpPr>
        <p:spPr bwMode="auto">
          <a:xfrm flipV="1">
            <a:off x="58674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5" name="Straight Connector 174"/>
          <p:cNvCxnSpPr>
            <a:stCxn id="106" idx="3"/>
            <a:endCxn id="172" idx="0"/>
          </p:cNvCxnSpPr>
          <p:nvPr/>
        </p:nvCxnSpPr>
        <p:spPr bwMode="auto">
          <a:xfrm flipV="1">
            <a:off x="31242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966469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4724400"/>
            <a:ext cx="4419600" cy="838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43200"/>
            <a:ext cx="4419600" cy="1905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029200"/>
          </a:xfrm>
        </p:spPr>
        <p:txBody>
          <a:bodyPr/>
          <a:lstStyle/>
          <a:p>
            <a:r>
              <a:rPr lang="en-US" dirty="0"/>
              <a:t>DVD </a:t>
            </a:r>
            <a:r>
              <a:rPr lang="en-US" dirty="0" smtClean="0"/>
              <a:t>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play_TLM2_memX.cpp</a:t>
            </a:r>
            <a:r>
              <a:rPr lang="en-US" dirty="0" smtClean="0"/>
              <a:t> (RD)</a:t>
            </a:r>
            <a:endParaRPr lang="en-US" dirty="0"/>
          </a:p>
          <a:p>
            <a:pPr lvl="1"/>
            <a:r>
              <a:rPr lang="en-US" dirty="0" smtClean="0"/>
              <a:t>cross-hierarchy socket binding, event handshakes btw. initiators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733800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2857500"/>
            <a:ext cx="39624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48006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2857500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6289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733800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314700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733800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314700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733800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314700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5052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48006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381500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48006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381500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48006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381500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4572000"/>
            <a:ext cx="0" cy="2286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83" name="Straight Connector 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5" name="Group 84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8" name="Group 87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89" name="Straight Connector 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0" name="Straight Connector 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1" name="Group 90"/>
          <p:cNvGrpSpPr/>
          <p:nvPr/>
        </p:nvGrpSpPr>
        <p:grpSpPr>
          <a:xfrm>
            <a:off x="2743200" y="3810000"/>
            <a:ext cx="151895" cy="152400"/>
            <a:chOff x="3886705" y="2362200"/>
            <a:chExt cx="151895" cy="152400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2" name="Group 151"/>
          <p:cNvGrpSpPr/>
          <p:nvPr/>
        </p:nvGrpSpPr>
        <p:grpSpPr>
          <a:xfrm>
            <a:off x="4114800" y="3810000"/>
            <a:ext cx="151895" cy="152400"/>
            <a:chOff x="3886705" y="2362200"/>
            <a:chExt cx="151895" cy="152400"/>
          </a:xfrm>
        </p:grpSpPr>
        <p:cxnSp>
          <p:nvCxnSpPr>
            <p:cNvPr id="153" name="Straight Connector 15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5" name="Group 154"/>
          <p:cNvGrpSpPr/>
          <p:nvPr/>
        </p:nvGrpSpPr>
        <p:grpSpPr>
          <a:xfrm>
            <a:off x="5486400" y="3810000"/>
            <a:ext cx="151895" cy="152400"/>
            <a:chOff x="3886705" y="2362200"/>
            <a:chExt cx="151895" cy="152400"/>
          </a:xfrm>
        </p:grpSpPr>
        <p:cxnSp>
          <p:nvCxnSpPr>
            <p:cNvPr id="156" name="Straight Connector 15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58" name="TextBox 157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61" name="Left-Right Arrow 160"/>
          <p:cNvSpPr/>
          <p:nvPr/>
        </p:nvSpPr>
        <p:spPr bwMode="auto">
          <a:xfrm rot="16200000">
            <a:off x="7505700" y="3009900"/>
            <a:ext cx="15240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7" name="Straight Connector 166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8" name="Straight Connector 167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9" name="Straight Connector 168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0" name="Straight Connector 169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1" name="Straight Connector 170"/>
          <p:cNvCxnSpPr/>
          <p:nvPr/>
        </p:nvCxnSpPr>
        <p:spPr bwMode="auto">
          <a:xfrm>
            <a:off x="2057400" y="40386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2" name="Straight Connector 171"/>
          <p:cNvCxnSpPr/>
          <p:nvPr/>
        </p:nvCxnSpPr>
        <p:spPr bwMode="auto">
          <a:xfrm>
            <a:off x="1868068" y="41148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3" name="Straight Connector 172"/>
          <p:cNvCxnSpPr/>
          <p:nvPr/>
        </p:nvCxnSpPr>
        <p:spPr bwMode="auto">
          <a:xfrm>
            <a:off x="1688240" y="41910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" name="Lightning Bolt 163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5" name="Lightning Bolt 164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6" name="Lightning Bolt 165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45885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2286000" y="5257800"/>
            <a:ext cx="441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786885"/>
            <a:ext cx="4419600" cy="232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TLM-2.0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DVD Player: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play_TLM2_mem.cpp</a:t>
            </a:r>
            <a:r>
              <a:rPr lang="en-US" dirty="0" smtClean="0"/>
              <a:t> </a:t>
            </a:r>
            <a:r>
              <a:rPr lang="en-US" dirty="0"/>
              <a:t>(RD)</a:t>
            </a:r>
          </a:p>
          <a:p>
            <a:pPr lvl="1"/>
            <a:r>
              <a:rPr lang="en-US" dirty="0" smtClean="0"/>
              <a:t>hierarchical socket binding, </a:t>
            </a:r>
            <a:r>
              <a:rPr lang="en-US" dirty="0"/>
              <a:t>event handshakes </a:t>
            </a:r>
            <a:r>
              <a:rPr lang="en-US" dirty="0" smtClean="0"/>
              <a:t>btw. </a:t>
            </a:r>
            <a:r>
              <a:rPr lang="en-US" dirty="0"/>
              <a:t>initiators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Abstact DVD Player Models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(c) 2019 R. Doemer, CECS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74096-46D5-42B3-BEA3-F3B75237F62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5146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57800" y="3929885"/>
            <a:ext cx="1219200" cy="838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 Audio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Codec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14600" y="3129785"/>
            <a:ext cx="3962400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Memory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5146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Video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Monitor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38862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Left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257800" y="5600700"/>
            <a:ext cx="1219200" cy="6858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Right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Speaker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2514600" y="2133600"/>
            <a:ext cx="3962400" cy="4953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Stimulus</a:t>
            </a:r>
          </a:p>
        </p:txBody>
      </p:sp>
      <p:grpSp>
        <p:nvGrpSpPr>
          <p:cNvPr id="94" name="Group 93"/>
          <p:cNvGrpSpPr/>
          <p:nvPr/>
        </p:nvGrpSpPr>
        <p:grpSpPr>
          <a:xfrm flipV="1">
            <a:off x="4400550" y="3129785"/>
            <a:ext cx="190500" cy="190500"/>
            <a:chOff x="2743200" y="3962400"/>
            <a:chExt cx="228600" cy="2286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 flipV="1">
            <a:off x="4400550" y="2786885"/>
            <a:ext cx="190500" cy="190500"/>
            <a:chOff x="2743200" y="3962400"/>
            <a:chExt cx="228600" cy="2286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00" name="Straight Connector 99"/>
          <p:cNvCxnSpPr>
            <a:stCxn id="96" idx="3"/>
            <a:endCxn id="98" idx="0"/>
          </p:cNvCxnSpPr>
          <p:nvPr/>
        </p:nvCxnSpPr>
        <p:spPr bwMode="auto">
          <a:xfrm flipV="1">
            <a:off x="4495800" y="29773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8" name="Group 107"/>
          <p:cNvGrpSpPr/>
          <p:nvPr/>
        </p:nvGrpSpPr>
        <p:grpSpPr>
          <a:xfrm>
            <a:off x="5772150" y="3929885"/>
            <a:ext cx="190500" cy="190500"/>
            <a:chOff x="2743200" y="3962400"/>
            <a:chExt cx="2286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72150" y="3586985"/>
            <a:ext cx="190500" cy="190500"/>
            <a:chOff x="2743200" y="3962400"/>
            <a:chExt cx="228600" cy="228600"/>
          </a:xfrm>
        </p:grpSpPr>
        <p:sp>
          <p:nvSpPr>
            <p:cNvPr id="112" name="Rectangle 111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Isosceles Triangle 112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14" name="Straight Connector 113"/>
          <p:cNvCxnSpPr>
            <a:stCxn id="113" idx="3"/>
            <a:endCxn id="110" idx="0"/>
          </p:cNvCxnSpPr>
          <p:nvPr/>
        </p:nvCxnSpPr>
        <p:spPr bwMode="auto">
          <a:xfrm>
            <a:off x="58674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15" name="Group 114"/>
          <p:cNvGrpSpPr/>
          <p:nvPr/>
        </p:nvGrpSpPr>
        <p:grpSpPr>
          <a:xfrm>
            <a:off x="4400550" y="3929885"/>
            <a:ext cx="190500" cy="190500"/>
            <a:chOff x="2743200" y="3962400"/>
            <a:chExt cx="228600" cy="228600"/>
          </a:xfrm>
        </p:grpSpPr>
        <p:sp>
          <p:nvSpPr>
            <p:cNvPr id="116" name="Rectangle 11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Isosceles Triangle 11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400550" y="3586985"/>
            <a:ext cx="190500" cy="190500"/>
            <a:chOff x="2743200" y="3962400"/>
            <a:chExt cx="228600" cy="228600"/>
          </a:xfrm>
        </p:grpSpPr>
        <p:sp>
          <p:nvSpPr>
            <p:cNvPr id="119" name="Rectangle 11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1" name="Straight Connector 120"/>
          <p:cNvCxnSpPr>
            <a:stCxn id="120" idx="3"/>
            <a:endCxn id="117" idx="0"/>
          </p:cNvCxnSpPr>
          <p:nvPr/>
        </p:nvCxnSpPr>
        <p:spPr bwMode="auto">
          <a:xfrm>
            <a:off x="44958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2" name="Group 121"/>
          <p:cNvGrpSpPr/>
          <p:nvPr/>
        </p:nvGrpSpPr>
        <p:grpSpPr>
          <a:xfrm>
            <a:off x="3028950" y="3929885"/>
            <a:ext cx="190500" cy="190500"/>
            <a:chOff x="2743200" y="3962400"/>
            <a:chExt cx="228600" cy="228600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Isosceles Triangle 12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028950" y="3586985"/>
            <a:ext cx="190500" cy="190500"/>
            <a:chOff x="2743200" y="3962400"/>
            <a:chExt cx="228600" cy="228600"/>
          </a:xfrm>
        </p:grpSpPr>
        <p:sp>
          <p:nvSpPr>
            <p:cNvPr id="126" name="Rectangle 12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7" name="Isosceles Triangle 12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28" name="Straight Connector 127"/>
          <p:cNvCxnSpPr>
            <a:stCxn id="127" idx="3"/>
            <a:endCxn id="123" idx="0"/>
          </p:cNvCxnSpPr>
          <p:nvPr/>
        </p:nvCxnSpPr>
        <p:spPr bwMode="auto">
          <a:xfrm>
            <a:off x="3124200" y="37774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9" name="Group 128"/>
          <p:cNvGrpSpPr/>
          <p:nvPr/>
        </p:nvGrpSpPr>
        <p:grpSpPr>
          <a:xfrm flipV="1">
            <a:off x="5772150" y="5257800"/>
            <a:ext cx="190500" cy="190500"/>
            <a:chOff x="2743200" y="3962400"/>
            <a:chExt cx="228600" cy="228600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Isosceles Triangle 13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 flipV="1">
            <a:off x="5772150" y="4920485"/>
            <a:ext cx="190500" cy="190500"/>
            <a:chOff x="2743200" y="3962400"/>
            <a:chExt cx="228600" cy="228600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35" name="Straight Connector 134"/>
          <p:cNvCxnSpPr>
            <a:stCxn id="131" idx="3"/>
            <a:endCxn id="134" idx="0"/>
          </p:cNvCxnSpPr>
          <p:nvPr/>
        </p:nvCxnSpPr>
        <p:spPr bwMode="auto">
          <a:xfrm flipV="1">
            <a:off x="58674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36" name="Group 135"/>
          <p:cNvGrpSpPr/>
          <p:nvPr/>
        </p:nvGrpSpPr>
        <p:grpSpPr>
          <a:xfrm flipV="1">
            <a:off x="4400550" y="5257800"/>
            <a:ext cx="190500" cy="190500"/>
            <a:chOff x="2743200" y="3962400"/>
            <a:chExt cx="228600" cy="228600"/>
          </a:xfrm>
        </p:grpSpPr>
        <p:sp>
          <p:nvSpPr>
            <p:cNvPr id="137" name="Rectangle 13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Isosceles Triangle 13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 flipV="1">
            <a:off x="4400550" y="4920485"/>
            <a:ext cx="190500" cy="190500"/>
            <a:chOff x="2743200" y="3962400"/>
            <a:chExt cx="228600" cy="228600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Isosceles Triangle 140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2" name="Straight Connector 141"/>
          <p:cNvCxnSpPr>
            <a:stCxn id="138" idx="3"/>
            <a:endCxn id="140" idx="0"/>
          </p:cNvCxnSpPr>
          <p:nvPr/>
        </p:nvCxnSpPr>
        <p:spPr bwMode="auto">
          <a:xfrm flipV="1">
            <a:off x="44958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3" name="Group 142"/>
          <p:cNvGrpSpPr/>
          <p:nvPr/>
        </p:nvGrpSpPr>
        <p:grpSpPr>
          <a:xfrm flipV="1">
            <a:off x="3028950" y="5257800"/>
            <a:ext cx="190500" cy="190500"/>
            <a:chOff x="2743200" y="3962400"/>
            <a:chExt cx="228600" cy="228600"/>
          </a:xfrm>
        </p:grpSpPr>
        <p:sp>
          <p:nvSpPr>
            <p:cNvPr id="144" name="Rectangle 143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Isosceles Triangle 144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 flipV="1">
            <a:off x="3028950" y="4920485"/>
            <a:ext cx="190500" cy="190500"/>
            <a:chOff x="2743200" y="3962400"/>
            <a:chExt cx="228600" cy="228600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Isosceles Triangle 14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9" name="Straight Connector 148"/>
          <p:cNvCxnSpPr>
            <a:stCxn id="145" idx="3"/>
            <a:endCxn id="148" idx="0"/>
          </p:cNvCxnSpPr>
          <p:nvPr/>
        </p:nvCxnSpPr>
        <p:spPr bwMode="auto">
          <a:xfrm flipV="1">
            <a:off x="3124200" y="5110985"/>
            <a:ext cx="0" cy="14681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82" name="Group 81"/>
          <p:cNvGrpSpPr/>
          <p:nvPr/>
        </p:nvGrpSpPr>
        <p:grpSpPr>
          <a:xfrm flipV="1">
            <a:off x="5772150" y="5600700"/>
            <a:ext cx="190500" cy="190500"/>
            <a:chOff x="2743200" y="3962400"/>
            <a:chExt cx="228600" cy="228600"/>
          </a:xfrm>
        </p:grpSpPr>
        <p:sp>
          <p:nvSpPr>
            <p:cNvPr id="83" name="Rectangle 8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flipV="1">
            <a:off x="4400550" y="5600700"/>
            <a:ext cx="190500" cy="190500"/>
            <a:chOff x="2743200" y="3962400"/>
            <a:chExt cx="228600" cy="228600"/>
          </a:xfrm>
        </p:grpSpPr>
        <p:sp>
          <p:nvSpPr>
            <p:cNvPr id="86" name="Rectangle 85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3028950" y="5600700"/>
            <a:ext cx="190500" cy="190500"/>
            <a:chOff x="2743200" y="3962400"/>
            <a:chExt cx="228600" cy="2286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Isosceles Triangle 89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1" name="Straight Connector 90"/>
          <p:cNvCxnSpPr>
            <a:stCxn id="84" idx="3"/>
            <a:endCxn id="131" idx="0"/>
          </p:cNvCxnSpPr>
          <p:nvPr/>
        </p:nvCxnSpPr>
        <p:spPr bwMode="auto">
          <a:xfrm flipV="1">
            <a:off x="58674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87" idx="3"/>
            <a:endCxn id="137" idx="0"/>
          </p:cNvCxnSpPr>
          <p:nvPr/>
        </p:nvCxnSpPr>
        <p:spPr bwMode="auto">
          <a:xfrm flipV="1">
            <a:off x="44958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Connector 150"/>
          <p:cNvCxnSpPr>
            <a:stCxn id="90" idx="3"/>
            <a:endCxn id="145" idx="0"/>
          </p:cNvCxnSpPr>
          <p:nvPr/>
        </p:nvCxnSpPr>
        <p:spPr bwMode="auto">
          <a:xfrm flipV="1">
            <a:off x="3124200" y="5448300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2" name="Group 151"/>
          <p:cNvGrpSpPr/>
          <p:nvPr/>
        </p:nvGrpSpPr>
        <p:grpSpPr>
          <a:xfrm flipV="1">
            <a:off x="5772150" y="4577585"/>
            <a:ext cx="190500" cy="190500"/>
            <a:chOff x="2743200" y="3962400"/>
            <a:chExt cx="228600" cy="228600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Isosceles Triangle 153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5" name="Straight Connector 154"/>
          <p:cNvCxnSpPr>
            <a:stCxn id="134" idx="3"/>
            <a:endCxn id="154" idx="0"/>
          </p:cNvCxnSpPr>
          <p:nvPr/>
        </p:nvCxnSpPr>
        <p:spPr bwMode="auto">
          <a:xfrm flipV="1">
            <a:off x="58674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56" name="Group 155"/>
          <p:cNvGrpSpPr/>
          <p:nvPr/>
        </p:nvGrpSpPr>
        <p:grpSpPr>
          <a:xfrm flipV="1">
            <a:off x="4400550" y="4577585"/>
            <a:ext cx="190500" cy="190500"/>
            <a:chOff x="2743200" y="3962400"/>
            <a:chExt cx="228600" cy="228600"/>
          </a:xfrm>
        </p:grpSpPr>
        <p:sp>
          <p:nvSpPr>
            <p:cNvPr id="157" name="Rectangle 156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Isosceles Triangle 157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59" name="Straight Connector 158"/>
          <p:cNvCxnSpPr>
            <a:stCxn id="141" idx="3"/>
            <a:endCxn id="158" idx="0"/>
          </p:cNvCxnSpPr>
          <p:nvPr/>
        </p:nvCxnSpPr>
        <p:spPr bwMode="auto">
          <a:xfrm flipV="1">
            <a:off x="44958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 flipV="1">
            <a:off x="3028950" y="4577585"/>
            <a:ext cx="190500" cy="190500"/>
            <a:chOff x="2743200" y="3962400"/>
            <a:chExt cx="228600" cy="228600"/>
          </a:xfrm>
        </p:grpSpPr>
        <p:sp>
          <p:nvSpPr>
            <p:cNvPr id="161" name="Rectangle 160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63" name="Straight Connector 162"/>
          <p:cNvCxnSpPr>
            <a:stCxn id="148" idx="3"/>
            <a:endCxn id="162" idx="0"/>
          </p:cNvCxnSpPr>
          <p:nvPr/>
        </p:nvCxnSpPr>
        <p:spPr bwMode="auto">
          <a:xfrm flipV="1">
            <a:off x="3124200" y="4768085"/>
            <a:ext cx="0" cy="152400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67" name="Group 166"/>
          <p:cNvGrpSpPr/>
          <p:nvPr/>
        </p:nvGrpSpPr>
        <p:grpSpPr>
          <a:xfrm flipV="1">
            <a:off x="4400550" y="2438400"/>
            <a:ext cx="190500" cy="190500"/>
            <a:chOff x="2743200" y="3962400"/>
            <a:chExt cx="228600" cy="228600"/>
          </a:xfrm>
        </p:grpSpPr>
        <p:sp>
          <p:nvSpPr>
            <p:cNvPr id="168" name="Rectangle 167"/>
            <p:cNvSpPr/>
            <p:nvPr/>
          </p:nvSpPr>
          <p:spPr bwMode="auto">
            <a:xfrm>
              <a:off x="2743200" y="39624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Isosceles Triangle 168"/>
            <p:cNvSpPr/>
            <p:nvPr/>
          </p:nvSpPr>
          <p:spPr bwMode="auto">
            <a:xfrm>
              <a:off x="2743200" y="3962400"/>
              <a:ext cx="228600" cy="2286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74" name="Straight Connector 173"/>
          <p:cNvCxnSpPr>
            <a:stCxn id="92" idx="0"/>
            <a:endCxn id="169" idx="0"/>
          </p:cNvCxnSpPr>
          <p:nvPr/>
        </p:nvCxnSpPr>
        <p:spPr bwMode="auto">
          <a:xfrm flipV="1">
            <a:off x="4495800" y="2628900"/>
            <a:ext cx="0" cy="157985"/>
          </a:xfrm>
          <a:prstGeom prst="line">
            <a:avLst/>
          </a:prstGeom>
          <a:solidFill>
            <a:srgbClr val="FFCC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76" name="Group 175"/>
          <p:cNvGrpSpPr/>
          <p:nvPr/>
        </p:nvGrpSpPr>
        <p:grpSpPr>
          <a:xfrm>
            <a:off x="3353305" y="2228165"/>
            <a:ext cx="151895" cy="152400"/>
            <a:chOff x="3886705" y="2362200"/>
            <a:chExt cx="151895" cy="152400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178"/>
          <p:cNvGrpSpPr/>
          <p:nvPr/>
        </p:nvGrpSpPr>
        <p:grpSpPr>
          <a:xfrm>
            <a:off x="3581905" y="2228165"/>
            <a:ext cx="151895" cy="152400"/>
            <a:chOff x="3886705" y="2362200"/>
            <a:chExt cx="151895" cy="152400"/>
          </a:xfrm>
        </p:grpSpPr>
        <p:cxnSp>
          <p:nvCxnSpPr>
            <p:cNvPr id="180" name="Straight Connector 179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181"/>
          <p:cNvGrpSpPr/>
          <p:nvPr/>
        </p:nvGrpSpPr>
        <p:grpSpPr>
          <a:xfrm>
            <a:off x="3810505" y="2228165"/>
            <a:ext cx="151895" cy="152400"/>
            <a:chOff x="3886705" y="2362200"/>
            <a:chExt cx="151895" cy="152400"/>
          </a:xfrm>
        </p:grpSpPr>
        <p:cxnSp>
          <p:nvCxnSpPr>
            <p:cNvPr id="183" name="Straight Connector 182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184"/>
          <p:cNvGrpSpPr/>
          <p:nvPr/>
        </p:nvGrpSpPr>
        <p:grpSpPr>
          <a:xfrm>
            <a:off x="2743200" y="3982240"/>
            <a:ext cx="151895" cy="152400"/>
            <a:chOff x="3886705" y="2362200"/>
            <a:chExt cx="151895" cy="152400"/>
          </a:xfrm>
        </p:grpSpPr>
        <p:cxnSp>
          <p:nvCxnSpPr>
            <p:cNvPr id="186" name="Straight Connector 185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187"/>
          <p:cNvGrpSpPr/>
          <p:nvPr/>
        </p:nvGrpSpPr>
        <p:grpSpPr>
          <a:xfrm>
            <a:off x="4114800" y="3982240"/>
            <a:ext cx="151895" cy="152400"/>
            <a:chOff x="3886705" y="2362200"/>
            <a:chExt cx="151895" cy="152400"/>
          </a:xfrm>
        </p:grpSpPr>
        <p:cxnSp>
          <p:nvCxnSpPr>
            <p:cNvPr id="189" name="Straight Connector 188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/>
          <p:cNvGrpSpPr/>
          <p:nvPr/>
        </p:nvGrpSpPr>
        <p:grpSpPr>
          <a:xfrm>
            <a:off x="5486400" y="3982240"/>
            <a:ext cx="151895" cy="152400"/>
            <a:chOff x="3886705" y="2362200"/>
            <a:chExt cx="151895" cy="152400"/>
          </a:xfrm>
        </p:grpSpPr>
        <p:cxnSp>
          <p:nvCxnSpPr>
            <p:cNvPr id="192" name="Straight Connector 191"/>
            <p:cNvCxnSpPr/>
            <p:nvPr/>
          </p:nvCxnSpPr>
          <p:spPr bwMode="auto">
            <a:xfrm>
              <a:off x="3886705" y="2362200"/>
              <a:ext cx="151895" cy="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Straight Connector 192"/>
            <p:cNvCxnSpPr/>
            <p:nvPr/>
          </p:nvCxnSpPr>
          <p:spPr bwMode="auto">
            <a:xfrm>
              <a:off x="3962400" y="2362200"/>
              <a:ext cx="0" cy="152400"/>
            </a:xfrm>
            <a:prstGeom prst="line">
              <a:avLst/>
            </a:prstGeom>
            <a:solidFill>
              <a:srgbClr val="FFCC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94" name="TextBox 193"/>
          <p:cNvSpPr txBox="1"/>
          <p:nvPr/>
        </p:nvSpPr>
        <p:spPr>
          <a:xfrm>
            <a:off x="7696200" y="2221468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Pressure</a:t>
            </a:r>
            <a:endParaRPr lang="en-US" sz="1800" i="1" dirty="0">
              <a:latin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696200" y="4164319"/>
            <a:ext cx="11430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Timing</a:t>
            </a:r>
            <a:endParaRPr lang="en-US" sz="1800" i="1" dirty="0">
              <a:latin typeface="+mn-lt"/>
            </a:endParaRPr>
          </a:p>
        </p:txBody>
      </p:sp>
      <p:sp>
        <p:nvSpPr>
          <p:cNvPr id="196" name="Left-Right Arrow 195"/>
          <p:cNvSpPr/>
          <p:nvPr/>
        </p:nvSpPr>
        <p:spPr bwMode="auto">
          <a:xfrm rot="16200000">
            <a:off x="7429500" y="3086100"/>
            <a:ext cx="1676400" cy="533400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Sync</a:t>
            </a:r>
          </a:p>
        </p:txBody>
      </p:sp>
      <p:cxnSp>
        <p:nvCxnSpPr>
          <p:cNvPr id="197" name="Straight Connector 196"/>
          <p:cNvCxnSpPr/>
          <p:nvPr/>
        </p:nvCxnSpPr>
        <p:spPr bwMode="auto">
          <a:xfrm>
            <a:off x="205740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/>
          <p:nvPr/>
        </p:nvCxnSpPr>
        <p:spPr bwMode="auto">
          <a:xfrm>
            <a:off x="1868068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/>
          <p:nvPr/>
        </p:nvCxnSpPr>
        <p:spPr bwMode="auto">
          <a:xfrm>
            <a:off x="1688240" y="2133600"/>
            <a:ext cx="0" cy="342900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/>
          <p:nvPr/>
        </p:nvCxnSpPr>
        <p:spPr bwMode="auto">
          <a:xfrm>
            <a:off x="2057400" y="2286000"/>
            <a:ext cx="4572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/>
          <p:nvPr/>
        </p:nvCxnSpPr>
        <p:spPr bwMode="auto">
          <a:xfrm>
            <a:off x="1868068" y="2362200"/>
            <a:ext cx="6465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/>
          <p:nvPr/>
        </p:nvCxnSpPr>
        <p:spPr bwMode="auto">
          <a:xfrm>
            <a:off x="1688240" y="2438400"/>
            <a:ext cx="8263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/>
          <p:nvPr/>
        </p:nvCxnSpPr>
        <p:spPr bwMode="auto">
          <a:xfrm>
            <a:off x="20574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/>
          <p:nvPr/>
        </p:nvCxnSpPr>
        <p:spPr bwMode="auto">
          <a:xfrm>
            <a:off x="1868068" y="4343400"/>
            <a:ext cx="417932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/>
          <p:nvPr/>
        </p:nvCxnSpPr>
        <p:spPr bwMode="auto">
          <a:xfrm>
            <a:off x="1688240" y="4419600"/>
            <a:ext cx="59776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6" name="Lightning Bolt 205"/>
          <p:cNvSpPr/>
          <p:nvPr/>
        </p:nvSpPr>
        <p:spPr bwMode="auto">
          <a:xfrm flipH="1">
            <a:off x="177628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7" name="Lightning Bolt 206"/>
          <p:cNvSpPr/>
          <p:nvPr/>
        </p:nvSpPr>
        <p:spPr bwMode="auto">
          <a:xfrm flipH="1">
            <a:off x="195236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Lightning Bolt 207"/>
          <p:cNvSpPr/>
          <p:nvPr/>
        </p:nvSpPr>
        <p:spPr bwMode="auto">
          <a:xfrm flipH="1">
            <a:off x="1600200" y="3220512"/>
            <a:ext cx="176080" cy="208488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9" name="Straight Connector 208"/>
          <p:cNvCxnSpPr/>
          <p:nvPr/>
        </p:nvCxnSpPr>
        <p:spPr bwMode="auto">
          <a:xfrm>
            <a:off x="2286000" y="42672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0" name="Straight Connector 209"/>
          <p:cNvCxnSpPr/>
          <p:nvPr/>
        </p:nvCxnSpPr>
        <p:spPr bwMode="auto">
          <a:xfrm>
            <a:off x="2286000" y="43434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1" name="Straight Connector 210"/>
          <p:cNvCxnSpPr/>
          <p:nvPr/>
        </p:nvCxnSpPr>
        <p:spPr bwMode="auto">
          <a:xfrm>
            <a:off x="2286000" y="4419600"/>
            <a:ext cx="228600" cy="0"/>
          </a:xfrm>
          <a:prstGeom prst="line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oval" w="sm" len="sm"/>
            <a:tailEnd type="oval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3837724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Template_ProfDoemer">
  <a:themeElements>
    <a:clrScheme name="PresTemplate_ProfDoem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Template_ProfDoem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Template_ProfDoem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Template_ProfDoem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Template_ProfDoem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PresentationTemplate_ProfDoemer</Template>
  <TotalTime>24487</TotalTime>
  <Words>1904</Words>
  <Application>Microsoft Office PowerPoint</Application>
  <PresentationFormat>On-screen Show (4:3)</PresentationFormat>
  <Paragraphs>644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PresTemplate_ProfDoemer</vt:lpstr>
      <vt:lpstr>Abstract DVD Player Models</vt:lpstr>
      <vt:lpstr>Classic TLM Example</vt:lpstr>
      <vt:lpstr>Classic TLM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TLM-2.0 Example</vt:lpstr>
      <vt:lpstr>Experiments and Results</vt:lpstr>
      <vt:lpstr>Experiments and Results</vt:lpstr>
      <vt:lpstr>Experiments and Results</vt:lpstr>
      <vt:lpstr>Experiments and Results</vt:lpstr>
    </vt:vector>
  </TitlesOfParts>
  <Company>CECS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Out-of-Order Parallel Simulation</dc:title>
  <dc:subject>Proposal</dc:subject>
  <dc:creator>Rainer Doemer</dc:creator>
  <cp:lastModifiedBy>Rainer Doemer</cp:lastModifiedBy>
  <cp:revision>2628</cp:revision>
  <cp:lastPrinted>2018-09-25T02:43:51Z</cp:lastPrinted>
  <dcterms:created xsi:type="dcterms:W3CDTF">2005-08-09T18:31:38Z</dcterms:created>
  <dcterms:modified xsi:type="dcterms:W3CDTF">2019-04-03T23:34:00Z</dcterms:modified>
</cp:coreProperties>
</file>